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 id="2147483746" r:id="rId2"/>
  </p:sldMasterIdLst>
  <p:notesMasterIdLst>
    <p:notesMasterId r:id="rId23"/>
  </p:notesMasterIdLst>
  <p:handoutMasterIdLst>
    <p:handoutMasterId r:id="rId24"/>
  </p:handoutMasterIdLst>
  <p:sldIdLst>
    <p:sldId id="657" r:id="rId3"/>
    <p:sldId id="1438" r:id="rId4"/>
    <p:sldId id="1439" r:id="rId5"/>
    <p:sldId id="1440" r:id="rId6"/>
    <p:sldId id="1441" r:id="rId7"/>
    <p:sldId id="1442" r:id="rId8"/>
    <p:sldId id="1443" r:id="rId9"/>
    <p:sldId id="1444" r:id="rId10"/>
    <p:sldId id="1447" r:id="rId11"/>
    <p:sldId id="1448" r:id="rId12"/>
    <p:sldId id="1455" r:id="rId13"/>
    <p:sldId id="1456" r:id="rId14"/>
    <p:sldId id="1457" r:id="rId15"/>
    <p:sldId id="1458" r:id="rId16"/>
    <p:sldId id="1449" r:id="rId17"/>
    <p:sldId id="1450" r:id="rId18"/>
    <p:sldId id="1451" r:id="rId19"/>
    <p:sldId id="1452" r:id="rId20"/>
    <p:sldId id="1453" r:id="rId21"/>
    <p:sldId id="1454" r:id="rId22"/>
  </p:sldIdLst>
  <p:sldSz cx="9144000" cy="6858000" type="screen4x3"/>
  <p:notesSz cx="6858000" cy="9144000"/>
  <p:custDataLst>
    <p:tags r:id="rId25"/>
  </p:custDataLst>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D"/>
    <a:srgbClr val="CEFFCC"/>
    <a:srgbClr val="FFFFE5"/>
    <a:srgbClr val="E7FFE6"/>
    <a:srgbClr val="24FF15"/>
    <a:srgbClr val="FFFFDF"/>
    <a:srgbClr val="E5E5E5"/>
    <a:srgbClr val="C0C0C0"/>
    <a:srgbClr val="FFFFFF"/>
    <a:srgbClr val="22FF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5"/>
    <p:restoredTop sz="94725"/>
  </p:normalViewPr>
  <p:slideViewPr>
    <p:cSldViewPr>
      <p:cViewPr varScale="1">
        <p:scale>
          <a:sx n="62" d="100"/>
          <a:sy n="62" d="100"/>
        </p:scale>
        <p:origin x="1400" y="56"/>
      </p:cViewPr>
      <p:guideLst>
        <p:guide orient="horz" pos="2160"/>
        <p:guide pos="2880"/>
      </p:guideLst>
    </p:cSldViewPr>
  </p:slideViewPr>
  <p:outlineViewPr>
    <p:cViewPr>
      <p:scale>
        <a:sx n="33" d="100"/>
        <a:sy n="33" d="100"/>
      </p:scale>
      <p:origin x="0" y="-2592"/>
    </p:cViewPr>
  </p:outlineViewPr>
  <p:notesTextViewPr>
    <p:cViewPr>
      <p:scale>
        <a:sx n="100" d="100"/>
        <a:sy n="100" d="100"/>
      </p:scale>
      <p:origin x="0" y="0"/>
    </p:cViewPr>
  </p:notesTextViewPr>
  <p:sorterViewPr>
    <p:cViewPr>
      <p:scale>
        <a:sx n="1" d="1"/>
        <a:sy n="1" d="1"/>
      </p:scale>
      <p:origin x="0" y="37360"/>
    </p:cViewPr>
  </p:sorterViewPr>
  <p:notesViewPr>
    <p:cSldViewPr>
      <p:cViewPr varScale="1">
        <p:scale>
          <a:sx n="90" d="100"/>
          <a:sy n="90" d="100"/>
        </p:scale>
        <p:origin x="384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0E527F-4FF5-0F41-9718-96BA2B3593AC}" type="datetimeFigureOut">
              <a:rPr lang="en-US" smtClean="0"/>
              <a:t>12/15/2023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F78A6E-64EB-1F4B-B693-816429DD40CC}" type="slidenum">
              <a:rPr lang="en-US" smtClean="0"/>
              <a:t>‹#›</a:t>
            </a:fld>
            <a:endParaRPr lang="en-US"/>
          </a:p>
        </p:txBody>
      </p:sp>
    </p:spTree>
    <p:extLst>
      <p:ext uri="{BB962C8B-B14F-4D97-AF65-F5344CB8AC3E}">
        <p14:creationId xmlns:p14="http://schemas.microsoft.com/office/powerpoint/2010/main" val="532426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15F94393-7A60-AC4F-9F3E-52A37BBA8346}" type="slidenum">
              <a:rPr lang="en-US"/>
              <a:pPr>
                <a:defRPr/>
              </a:pPr>
              <a:t>‹#›</a:t>
            </a:fld>
            <a:endParaRPr lang="en-US"/>
          </a:p>
        </p:txBody>
      </p:sp>
    </p:spTree>
    <p:extLst>
      <p:ext uri="{BB962C8B-B14F-4D97-AF65-F5344CB8AC3E}">
        <p14:creationId xmlns:p14="http://schemas.microsoft.com/office/powerpoint/2010/main" val="33039644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dirty="0">
                <a:cs typeface="+mn-cs"/>
              </a:rPr>
              <a:t> </a:t>
            </a:r>
          </a:p>
        </p:txBody>
      </p:sp>
    </p:spTree>
    <p:extLst>
      <p:ext uri="{BB962C8B-B14F-4D97-AF65-F5344CB8AC3E}">
        <p14:creationId xmlns:p14="http://schemas.microsoft.com/office/powerpoint/2010/main" val="2124588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621552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14028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96314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9443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944844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579259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47125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698766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4244695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423713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608534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dirty="0">
                <a:cs typeface="+mn-cs"/>
              </a:rPr>
              <a:t> </a:t>
            </a:r>
          </a:p>
        </p:txBody>
      </p:sp>
    </p:spTree>
    <p:extLst>
      <p:ext uri="{BB962C8B-B14F-4D97-AF65-F5344CB8AC3E}">
        <p14:creationId xmlns:p14="http://schemas.microsoft.com/office/powerpoint/2010/main" val="2490873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40043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850424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32413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426876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158601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247258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10DB061-0004-D64C-9776-9C570BA998D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mn-cs"/>
            </a:endParaRPr>
          </a:p>
        </p:txBody>
      </p:sp>
      <p:sp>
        <p:nvSpPr>
          <p:cNvPr id="819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1923" name="Rectangle 3"/>
          <p:cNvSpPr>
            <a:spLocks noGrp="1" noChangeArrowheads="1"/>
          </p:cNvSpPr>
          <p:nvPr>
            <p:ph type="body" idx="1"/>
          </p:nvPr>
        </p:nvSpPr>
        <p:spPr/>
        <p:txBody>
          <a:bodyPr/>
          <a:lstStyle/>
          <a:p>
            <a:pPr eaLnBrk="1" hangingPunct="1">
              <a:defRPr/>
            </a:pPr>
            <a:r>
              <a:rPr lang="en-US">
                <a:cs typeface="+mn-cs"/>
              </a:rPr>
              <a:t> </a:t>
            </a:r>
          </a:p>
        </p:txBody>
      </p:sp>
    </p:spTree>
    <p:extLst>
      <p:ext uri="{BB962C8B-B14F-4D97-AF65-F5344CB8AC3E}">
        <p14:creationId xmlns:p14="http://schemas.microsoft.com/office/powerpoint/2010/main" val="393460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C66973-93F1-1A46-90BB-1F5B41B132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54921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86998FE-114A-F34C-8C86-6755B6661C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1723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8A9C567-3A3B-A744-947E-A40F8DC304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69056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C4CE751-CBDD-C04D-9EDD-E6F02CD970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8467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C66973-93F1-1A46-90BB-1F5B41B132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05817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21A41B-DE36-9E4D-8F44-D5EF10D3CB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6771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2C49F22-447E-4746-AE63-1CCB33FFDFB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57031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9973ADF-911E-394E-825D-8AC806DC1D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98257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4850870-453D-EB48-B3BC-6E5B93F1A4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97341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858DE40-ECD3-CA44-B44F-C2F43A542A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64712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989C261-6C91-D24E-B543-693A55FAEE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380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21A41B-DE36-9E4D-8F44-D5EF10D3CBE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2377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E572564-91D5-B743-9F7D-91ABE5B5C8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71754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EA5F12A-3526-9248-A8F0-B43277BE72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10371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86998FE-114A-F34C-8C86-6755B6661C4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91168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8A9C567-3A3B-A744-947E-A40F8DC304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51984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a:t>Click to edit Master title style</a:t>
            </a:r>
          </a:p>
        </p:txBody>
      </p:sp>
      <p:sp>
        <p:nvSpPr>
          <p:cNvPr id="3" name="Content Placeholder 2"/>
          <p:cNvSpPr>
            <a:spLocks noGrp="1"/>
          </p:cNvSpPr>
          <p:nvPr>
            <p:ph sz="quarter" idx="1"/>
          </p:nvPr>
        </p:nvSpPr>
        <p:spPr>
          <a:xfrm>
            <a:off x="6858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C4CE751-CBDD-C04D-9EDD-E6F02CD970C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7694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2C49F22-447E-4746-AE63-1CCB33FFDFB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986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9973ADF-911E-394E-825D-8AC806DC1D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081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4850870-453D-EB48-B3BC-6E5B93F1A4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3879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858DE40-ECD3-CA44-B44F-C2F43A542A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195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989C261-6C91-D24E-B543-693A55FAEE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9962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E572564-91D5-B743-9F7D-91ABE5B5C8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594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EA5F12A-3526-9248-A8F0-B43277BE72C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27861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eaLnBrk="0" hangingPunct="0">
              <a:defRPr/>
            </a:pPr>
            <a:endParaRPr lang="en-US">
              <a:solidFill>
                <a:srgbClr val="000000"/>
              </a:solidFill>
              <a:ea typeface="ＭＳ Ｐゴシック" charset="-128"/>
              <a:cs typeface="ＭＳ Ｐゴシック" charset="-128"/>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eaLnBrk="0" hangingPunct="0">
              <a:defRPr/>
            </a:pPr>
            <a:endParaRPr lang="en-US">
              <a:solidFill>
                <a:srgbClr val="000000"/>
              </a:solidFill>
              <a:ea typeface="ＭＳ Ｐゴシック" charset="-128"/>
              <a:cs typeface="ＭＳ Ｐゴシック" charset="-128"/>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eaLnBrk="0" hangingPunct="0">
              <a:defRPr/>
            </a:pPr>
            <a:fld id="{0DC6F340-2946-4E41-B55A-A0ACEFBCA10E}" type="slidenum">
              <a:rPr lang="en-US">
                <a:solidFill>
                  <a:srgbClr val="000000"/>
                </a:solidFill>
                <a:ea typeface="ＭＳ Ｐゴシック" charset="-128"/>
                <a:cs typeface="ＭＳ Ｐゴシック" charset="-128"/>
              </a:rPr>
              <a:pPr eaLnBrk="0" hangingPunct="0">
                <a:defRPr/>
              </a:pPr>
              <a:t>‹#›</a:t>
            </a:fld>
            <a:endParaRPr lang="en-US">
              <a:solidFill>
                <a:srgbClr val="000000"/>
              </a:solidFill>
              <a:ea typeface="ＭＳ Ｐゴシック" charset="-128"/>
              <a:cs typeface="ＭＳ Ｐゴシック" charset="-128"/>
            </a:endParaRPr>
          </a:p>
        </p:txBody>
      </p:sp>
    </p:spTree>
    <p:extLst>
      <p:ext uri="{BB962C8B-B14F-4D97-AF65-F5344CB8AC3E}">
        <p14:creationId xmlns:p14="http://schemas.microsoft.com/office/powerpoint/2010/main" val="317429864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eaLnBrk="0" hangingPunct="0">
              <a:defRPr/>
            </a:pPr>
            <a:endParaRPr lang="en-US">
              <a:solidFill>
                <a:srgbClr val="000000"/>
              </a:solidFill>
              <a:ea typeface="ＭＳ Ｐゴシック" charset="-128"/>
              <a:cs typeface="ＭＳ Ｐゴシック" charset="-128"/>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eaLnBrk="0" hangingPunct="0">
              <a:defRPr/>
            </a:pPr>
            <a:endParaRPr lang="en-US">
              <a:solidFill>
                <a:srgbClr val="000000"/>
              </a:solidFill>
              <a:ea typeface="ＭＳ Ｐゴシック" charset="-128"/>
              <a:cs typeface="ＭＳ Ｐゴシック" charset="-128"/>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eaLnBrk="0" hangingPunct="0">
              <a:defRPr/>
            </a:pPr>
            <a:fld id="{0DC6F340-2946-4E41-B55A-A0ACEFBCA10E}" type="slidenum">
              <a:rPr lang="en-US">
                <a:solidFill>
                  <a:srgbClr val="000000"/>
                </a:solidFill>
                <a:ea typeface="ＭＳ Ｐゴシック" charset="-128"/>
                <a:cs typeface="ＭＳ Ｐゴシック" charset="-128"/>
              </a:rPr>
              <a:pPr eaLnBrk="0" hangingPunct="0">
                <a:defRPr/>
              </a:pPr>
              <a:t>‹#›</a:t>
            </a:fld>
            <a:endParaRPr lang="en-US">
              <a:solidFill>
                <a:srgbClr val="000000"/>
              </a:solidFill>
              <a:ea typeface="ＭＳ Ｐゴシック" charset="-128"/>
              <a:cs typeface="ＭＳ Ｐゴシック" charset="-128"/>
            </a:endParaRPr>
          </a:p>
        </p:txBody>
      </p:sp>
    </p:spTree>
    <p:extLst>
      <p:ext uri="{BB962C8B-B14F-4D97-AF65-F5344CB8AC3E}">
        <p14:creationId xmlns:p14="http://schemas.microsoft.com/office/powerpoint/2010/main" val="354772799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Arial"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Arial"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Arial"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1"/>
          <p:cNvSpPr txBox="1">
            <a:spLocks noChangeArrowheads="1"/>
          </p:cNvSpPr>
          <p:nvPr/>
        </p:nvSpPr>
        <p:spPr bwMode="auto">
          <a:xfrm>
            <a:off x="254717" y="228600"/>
            <a:ext cx="8763000" cy="1200329"/>
          </a:xfrm>
          <a:prstGeom prst="rect">
            <a:avLst/>
          </a:prstGeom>
          <a:noFill/>
          <a:ln w="9525">
            <a:solidFill>
              <a:srgbClr val="00009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ctr">
              <a:defRPr/>
            </a:pPr>
            <a:r>
              <a:rPr kumimoji="0" lang="en-US" sz="3600" b="1" i="0" u="none" strike="noStrike" kern="1200" cap="none" spc="0" normalizeH="0" baseline="0" noProof="0" dirty="0">
                <a:ln>
                  <a:noFill/>
                </a:ln>
                <a:solidFill>
                  <a:srgbClr val="000090"/>
                </a:solidFill>
                <a:effectLst/>
                <a:uLnTx/>
                <a:uFillTx/>
                <a:latin typeface="Avenir Heavy"/>
                <a:ea typeface="ＭＳ Ｐゴシック" charset="0"/>
                <a:cs typeface="Avenir Heavy"/>
              </a:rPr>
              <a:t>Tools and Visualizations for Exploring</a:t>
            </a:r>
          </a:p>
          <a:p>
            <a:pPr lvl="0" algn="ctr">
              <a:defRPr/>
            </a:pPr>
            <a:r>
              <a:rPr lang="en-US" sz="3600" b="1" dirty="0">
                <a:solidFill>
                  <a:srgbClr val="000090"/>
                </a:solidFill>
                <a:latin typeface="Avenir Heavy"/>
                <a:cs typeface="Avenir Heavy"/>
              </a:rPr>
              <a:t>Classification Landscapes</a:t>
            </a:r>
            <a:endParaRPr kumimoji="0" lang="en-US" sz="3600" b="1" i="0" u="none" strike="noStrike" kern="1200" cap="none" spc="0" normalizeH="0" baseline="0" noProof="0" dirty="0">
              <a:ln>
                <a:noFill/>
              </a:ln>
              <a:solidFill>
                <a:srgbClr val="000090"/>
              </a:solidFill>
              <a:effectLst/>
              <a:uLnTx/>
              <a:uFillTx/>
              <a:latin typeface="Avenir Heavy"/>
              <a:ea typeface="ＭＳ Ｐゴシック" charset="0"/>
              <a:cs typeface="Avenir Heavy"/>
            </a:endParaRPr>
          </a:p>
        </p:txBody>
      </p:sp>
      <p:sp>
        <p:nvSpPr>
          <p:cNvPr id="2" name="Rectangle 1"/>
          <p:cNvSpPr/>
          <p:nvPr/>
        </p:nvSpPr>
        <p:spPr>
          <a:xfrm>
            <a:off x="228600" y="1791354"/>
            <a:ext cx="3048000" cy="1200329"/>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lang="en-US" b="1" dirty="0">
                <a:solidFill>
                  <a:srgbClr val="FF0000"/>
                </a:solidFill>
                <a:latin typeface="Avenir Heavy" panose="02000503020000020003" pitchFamily="2" charset="0"/>
                <a:ea typeface="ＭＳ Ｐゴシック" charset="-128"/>
                <a:cs typeface="ＭＳ Ｐゴシック" charset="-128"/>
              </a:rPr>
              <a:t>W</a:t>
            </a:r>
            <a:r>
              <a:rPr kumimoji="0" lang="en-US" b="1" u="none" strike="noStrike" kern="1200" cap="none" spc="0" normalizeH="0" baseline="0" noProof="0" dirty="0" err="1">
                <a:ln>
                  <a:noFill/>
                </a:ln>
                <a:solidFill>
                  <a:srgbClr val="FF0000"/>
                </a:solidFill>
                <a:effectLst/>
                <a:uLnTx/>
                <a:uFillTx/>
                <a:latin typeface="Avenir Heavy" panose="02000503020000020003" pitchFamily="2" charset="0"/>
                <a:ea typeface="ＭＳ Ｐゴシック" charset="-128"/>
                <a:cs typeface="ＭＳ Ｐゴシック" charset="-128"/>
              </a:rPr>
              <a:t>illiam</a:t>
            </a:r>
            <a:r>
              <a:rPr kumimoji="0" lang="en-US" b="1" u="none" strike="noStrike" kern="1200" cap="none" spc="0" normalizeH="0" baseline="0" noProof="0" dirty="0">
                <a:ln>
                  <a:noFill/>
                </a:ln>
                <a:solidFill>
                  <a:srgbClr val="FF0000"/>
                </a:solidFill>
                <a:effectLst/>
                <a:uLnTx/>
                <a:uFillTx/>
                <a:latin typeface="Avenir Heavy" panose="02000503020000020003" pitchFamily="2" charset="0"/>
                <a:ea typeface="ＭＳ Ｐゴシック" charset="-128"/>
                <a:cs typeface="ＭＳ Ｐゴシック" charset="-128"/>
              </a:rPr>
              <a:t> Powers</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Queens College, CUNY </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New York, NY USA</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wpqc21@gmail.com</a:t>
            </a:r>
          </a:p>
        </p:txBody>
      </p:sp>
      <p:sp>
        <p:nvSpPr>
          <p:cNvPr id="4" name="Rectangle 3">
            <a:extLst>
              <a:ext uri="{FF2B5EF4-FFF2-40B4-BE49-F238E27FC236}">
                <a16:creationId xmlns:a16="http://schemas.microsoft.com/office/drawing/2014/main" id="{D959A319-4908-7299-ADD6-C467F8D16BD7}"/>
              </a:ext>
            </a:extLst>
          </p:cNvPr>
          <p:cNvSpPr/>
          <p:nvPr/>
        </p:nvSpPr>
        <p:spPr>
          <a:xfrm>
            <a:off x="5943600" y="1791354"/>
            <a:ext cx="3048000" cy="1477328"/>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lang="en-US" b="1" dirty="0">
                <a:solidFill>
                  <a:srgbClr val="FF0000"/>
                </a:solidFill>
                <a:latin typeface="Avenir Heavy" panose="02000503020000020003" pitchFamily="2" charset="0"/>
                <a:ea typeface="ＭＳ Ｐゴシック" charset="-128"/>
                <a:cs typeface="ＭＳ Ｐゴシック" charset="-128"/>
              </a:rPr>
              <a:t>Larry S. </a:t>
            </a:r>
            <a:r>
              <a:rPr lang="en-US" b="1" dirty="0" err="1">
                <a:solidFill>
                  <a:srgbClr val="FF0000"/>
                </a:solidFill>
                <a:latin typeface="Avenir Heavy" panose="02000503020000020003" pitchFamily="2" charset="0"/>
                <a:ea typeface="ＭＳ Ｐゴシック" charset="-128"/>
                <a:cs typeface="ＭＳ Ｐゴシック" charset="-128"/>
              </a:rPr>
              <a:t>Liebovitch</a:t>
            </a:r>
            <a:endParaRPr kumimoji="0" lang="en-US" b="1" u="none" strike="noStrike" kern="1200" cap="none" spc="0" normalizeH="0" baseline="0" noProof="0" dirty="0">
              <a:ln>
                <a:noFill/>
              </a:ln>
              <a:solidFill>
                <a:srgbClr val="FF0000"/>
              </a:solidFill>
              <a:effectLst/>
              <a:uLnTx/>
              <a:uFillTx/>
              <a:latin typeface="Avenir Heavy" panose="02000503020000020003" pitchFamily="2" charset="0"/>
              <a:ea typeface="ＭＳ Ｐゴシック" charset="-128"/>
              <a:cs typeface="ＭＳ Ｐゴシック" charset="-128"/>
            </a:endParaRP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Queens College, CUNY</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Columbia University</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New York, NY USA</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LSL2140@columbia.edu</a:t>
            </a:r>
          </a:p>
        </p:txBody>
      </p:sp>
      <p:sp>
        <p:nvSpPr>
          <p:cNvPr id="7" name="Rectangle 6">
            <a:extLst>
              <a:ext uri="{FF2B5EF4-FFF2-40B4-BE49-F238E27FC236}">
                <a16:creationId xmlns:a16="http://schemas.microsoft.com/office/drawing/2014/main" id="{ACD149B2-798D-7368-1DEE-1A7B137920D3}"/>
              </a:ext>
            </a:extLst>
          </p:cNvPr>
          <p:cNvSpPr/>
          <p:nvPr/>
        </p:nvSpPr>
        <p:spPr>
          <a:xfrm>
            <a:off x="3086100" y="1791354"/>
            <a:ext cx="3048000" cy="1200329"/>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b="1" u="none" strike="noStrike" kern="1200" cap="none" spc="0" normalizeH="0" baseline="0" noProof="0" dirty="0">
                <a:ln>
                  <a:noFill/>
                </a:ln>
                <a:solidFill>
                  <a:srgbClr val="FF0000"/>
                </a:solidFill>
                <a:effectLst/>
                <a:uLnTx/>
                <a:uFillTx/>
                <a:latin typeface="Avenir Heavy" panose="02000503020000020003" pitchFamily="2" charset="0"/>
                <a:ea typeface="ＭＳ Ｐゴシック" charset="-128"/>
                <a:cs typeface="ＭＳ Ｐゴシック" charset="-128"/>
              </a:rPr>
              <a:t>Lin Shi</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Queens College, CUNY </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a:solidFill>
                  <a:srgbClr val="FF0000"/>
                </a:solidFill>
                <a:latin typeface="Avenir Light" panose="020B0402020203020204" pitchFamily="34" charset="77"/>
                <a:ea typeface="ＭＳ Ｐゴシック" charset="-128"/>
                <a:cs typeface="ＭＳ Ｐゴシック" charset="-128"/>
              </a:rPr>
              <a:t>New York, NY USA</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dirty="0" err="1">
                <a:solidFill>
                  <a:srgbClr val="FF0000"/>
                </a:solidFill>
                <a:latin typeface="Avenir Light" panose="020B0402020203020204" pitchFamily="34" charset="77"/>
                <a:ea typeface="ＭＳ Ｐゴシック" charset="-128"/>
                <a:cs typeface="ＭＳ Ｐゴシック" charset="-128"/>
              </a:rPr>
              <a:t>smilelinnn@gmail.com</a:t>
            </a:r>
            <a:endParaRPr lang="en-US" dirty="0">
              <a:solidFill>
                <a:srgbClr val="FF0000"/>
              </a:solidFill>
              <a:latin typeface="Avenir Light" panose="020B0402020203020204" pitchFamily="34" charset="77"/>
              <a:ea typeface="ＭＳ Ｐゴシック" charset="-128"/>
              <a:cs typeface="ＭＳ Ｐゴシック" charset="-128"/>
            </a:endParaRPr>
          </a:p>
        </p:txBody>
      </p:sp>
      <p:sp>
        <p:nvSpPr>
          <p:cNvPr id="8" name="TextBox 7">
            <a:extLst>
              <a:ext uri="{FF2B5EF4-FFF2-40B4-BE49-F238E27FC236}">
                <a16:creationId xmlns:a16="http://schemas.microsoft.com/office/drawing/2014/main" id="{BFAAFEB7-57EA-02EF-BFED-BE7A3EFB74C3}"/>
              </a:ext>
            </a:extLst>
          </p:cNvPr>
          <p:cNvSpPr txBox="1"/>
          <p:nvPr/>
        </p:nvSpPr>
        <p:spPr>
          <a:xfrm>
            <a:off x="762000" y="3631107"/>
            <a:ext cx="7924800" cy="2523768"/>
          </a:xfrm>
          <a:prstGeom prst="rect">
            <a:avLst/>
          </a:prstGeom>
          <a:noFill/>
        </p:spPr>
        <p:txBody>
          <a:bodyPr wrap="square" rtlCol="0">
            <a:spAutoFit/>
          </a:bodyPr>
          <a:lstStyle/>
          <a:p>
            <a:r>
              <a:rPr lang="en-US" sz="1600" b="1" i="1" dirty="0">
                <a:latin typeface="Avenir Heavy Oblique" panose="02000503020000020003" pitchFamily="2" charset="0"/>
              </a:rPr>
              <a:t>Abstract</a:t>
            </a:r>
            <a:r>
              <a:rPr lang="en-US" b="1" i="1" dirty="0">
                <a:latin typeface="Avenir Heavy Oblique" panose="02000503020000020003" pitchFamily="2" charset="0"/>
              </a:rPr>
              <a:t> </a:t>
            </a:r>
            <a:r>
              <a:rPr lang="en-US" sz="1400" dirty="0">
                <a:solidFill>
                  <a:srgbClr val="000000"/>
                </a:solidFill>
                <a:effectLst/>
                <a:latin typeface="Helvetica" pitchFamily="2" charset="0"/>
              </a:rPr>
              <a:t>Neural networks and deep learning systems find the correct classification of input data by locating the corresponding local minima in the hyper-dimensional, classification landscape. An increasing number of adversarial examples have now shown that these networks sometimes find an unexpected and incorrect minimum and so make an incorrect classification.  To understand those results requires a better understanding of the nature of these classification landscapes. Previous studies have explored the properties of the landscape of back propagation in training these networks. In our studies here, we explore the classification landscape of already trained networks. We present some novel procedures and analytical tools to study the classification landscape and visualizations to meaningfully represent those results.  We apply these methods to study the classification landscape in classic examples, including image classification in the MNIST data set and flower classification from numerical feature values in the Iris data set.</a:t>
            </a:r>
          </a:p>
        </p:txBody>
      </p:sp>
    </p:spTree>
    <p:extLst>
      <p:ext uri="{BB962C8B-B14F-4D97-AF65-F5344CB8AC3E}">
        <p14:creationId xmlns:p14="http://schemas.microsoft.com/office/powerpoint/2010/main" val="2577726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409345"/>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IMAGES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4" name="TextBox 3">
            <a:extLst>
              <a:ext uri="{FF2B5EF4-FFF2-40B4-BE49-F238E27FC236}">
                <a16:creationId xmlns:a16="http://schemas.microsoft.com/office/drawing/2014/main" id="{4CB50CFE-DD1E-9E66-67CD-F416688EAC6B}"/>
              </a:ext>
            </a:extLst>
          </p:cNvPr>
          <p:cNvSpPr txBox="1"/>
          <p:nvPr/>
        </p:nvSpPr>
        <p:spPr>
          <a:xfrm>
            <a:off x="381000" y="1166842"/>
            <a:ext cx="8458200" cy="1908215"/>
          </a:xfrm>
          <a:prstGeom prst="rect">
            <a:avLst/>
          </a:prstGeom>
          <a:noFill/>
        </p:spPr>
        <p:txBody>
          <a:bodyPr wrap="square">
            <a:spAutoFit/>
          </a:bodyPr>
          <a:lstStyle/>
          <a:p>
            <a:r>
              <a:rPr lang="en-US" sz="1800" b="1" dirty="0">
                <a:latin typeface="Avenir Heavy" panose="02000503020000020003" pitchFamily="2" charset="0"/>
              </a:rPr>
              <a:t>IMAGES</a:t>
            </a:r>
          </a:p>
          <a:p>
            <a:r>
              <a:rPr lang="en-US" sz="1800" dirty="0">
                <a:latin typeface="Avenir Light" panose="020B0402020203020204" pitchFamily="34" charset="77"/>
              </a:rPr>
              <a:t>MNIST Fashion Data Set 70,000 28 x 28 pixel images of </a:t>
            </a:r>
            <a:r>
              <a:rPr lang="en-US" sz="1800" dirty="0" err="1">
                <a:latin typeface="Avenir Light" panose="020B0402020203020204" pitchFamily="34" charset="77"/>
              </a:rPr>
              <a:t>artilces</a:t>
            </a:r>
            <a:r>
              <a:rPr lang="en-US" sz="1800" dirty="0">
                <a:latin typeface="Avenir Light" panose="020B0402020203020204" pitchFamily="34" charset="77"/>
              </a:rPr>
              <a:t> of clothing</a:t>
            </a:r>
          </a:p>
          <a:p>
            <a:endParaRPr lang="en-US" dirty="0">
              <a:latin typeface="Avenir Light" panose="020B0402020203020204" pitchFamily="34" charset="77"/>
            </a:endParaRPr>
          </a:p>
          <a:p>
            <a:r>
              <a:rPr lang="en-US" sz="1800" b="1" dirty="0">
                <a:latin typeface="Avenir Heavy" panose="02000503020000020003" pitchFamily="2" charset="0"/>
              </a:rPr>
              <a:t>MORPHING </a:t>
            </a:r>
          </a:p>
          <a:p>
            <a:r>
              <a:rPr lang="en-US" dirty="0" err="1">
                <a:latin typeface="Avenir Light" panose="020B0402020203020204" pitchFamily="34" charset="77"/>
              </a:rPr>
              <a:t>automorphing</a:t>
            </a:r>
            <a:r>
              <a:rPr lang="en-US" dirty="0">
                <a:latin typeface="Avenir Light" panose="020B0402020203020204" pitchFamily="34" charset="77"/>
              </a:rPr>
              <a:t>, Python-Image-</a:t>
            </a:r>
            <a:r>
              <a:rPr lang="en-US" dirty="0" err="1">
                <a:latin typeface="Avenir Light" panose="020B0402020203020204" pitchFamily="34" charset="77"/>
              </a:rPr>
              <a:t>Morpher</a:t>
            </a:r>
            <a:endParaRPr lang="en-US" dirty="0">
              <a:latin typeface="Avenir Light" panose="020B0402020203020204" pitchFamily="34" charset="77"/>
            </a:endParaRPr>
          </a:p>
          <a:p>
            <a:r>
              <a:rPr lang="en-US" sz="1400" dirty="0">
                <a:latin typeface="Avenir Light" panose="020B0402020203020204" pitchFamily="34" charset="77"/>
              </a:rPr>
              <a:t>A. </a:t>
            </a:r>
            <a:r>
              <a:rPr lang="en-US" sz="1400" dirty="0" err="1">
                <a:latin typeface="Avenir Light" panose="020B0402020203020204" pitchFamily="34" charset="77"/>
              </a:rPr>
              <a:t>Jankovics</a:t>
            </a:r>
            <a:r>
              <a:rPr lang="en-US" sz="1400" dirty="0">
                <a:latin typeface="Avenir Light" panose="020B0402020203020204" pitchFamily="34" charset="77"/>
              </a:rPr>
              <a:t> 2020. https://</a:t>
            </a:r>
            <a:r>
              <a:rPr lang="en-US" sz="1400" dirty="0" err="1">
                <a:latin typeface="Avenir Light" panose="020B0402020203020204" pitchFamily="34" charset="77"/>
              </a:rPr>
              <a:t>github.com</a:t>
            </a:r>
            <a:r>
              <a:rPr lang="en-US" sz="1400" dirty="0">
                <a:latin typeface="Avenir Light" panose="020B0402020203020204" pitchFamily="34" charset="77"/>
              </a:rPr>
              <a:t>/</a:t>
            </a:r>
            <a:r>
              <a:rPr lang="en-US" sz="1400" dirty="0" err="1">
                <a:latin typeface="Avenir Light" panose="020B0402020203020204" pitchFamily="34" charset="77"/>
              </a:rPr>
              <a:t>jankovicsandras</a:t>
            </a:r>
            <a:r>
              <a:rPr lang="en-US" sz="1400" dirty="0">
                <a:latin typeface="Avenir Light" panose="020B0402020203020204" pitchFamily="34" charset="77"/>
              </a:rPr>
              <a:t>/</a:t>
            </a:r>
            <a:r>
              <a:rPr lang="en-US" sz="1400" dirty="0" err="1">
                <a:latin typeface="Avenir Light" panose="020B0402020203020204" pitchFamily="34" charset="77"/>
              </a:rPr>
              <a:t>autoimagemorph</a:t>
            </a:r>
            <a:endParaRPr lang="en-US" sz="1400" dirty="0">
              <a:latin typeface="Avenir Light" panose="020B0402020203020204" pitchFamily="34" charset="77"/>
            </a:endParaRPr>
          </a:p>
          <a:p>
            <a:r>
              <a:rPr lang="en-US" sz="1400" dirty="0">
                <a:latin typeface="Avenir Light" panose="020B0402020203020204" pitchFamily="34" charset="77"/>
              </a:rPr>
              <a:t>D. Dowd 2021 https://</a:t>
            </a:r>
            <a:r>
              <a:rPr lang="en-US" sz="1400" dirty="0" err="1">
                <a:latin typeface="Avenir Light" panose="020B0402020203020204" pitchFamily="34" charset="77"/>
              </a:rPr>
              <a:t>github.com</a:t>
            </a:r>
            <a:r>
              <a:rPr lang="en-US" sz="1400" dirty="0">
                <a:latin typeface="Avenir Light" panose="020B0402020203020204" pitchFamily="34" charset="77"/>
              </a:rPr>
              <a:t>/ddowd97/Python-Image-</a:t>
            </a:r>
            <a:r>
              <a:rPr lang="en-US" sz="1400" dirty="0" err="1">
                <a:latin typeface="Avenir Light" panose="020B0402020203020204" pitchFamily="34" charset="77"/>
              </a:rPr>
              <a:t>Morpher</a:t>
            </a:r>
            <a:endParaRPr lang="en-US" sz="1400" dirty="0">
              <a:latin typeface="Avenir Light" panose="020B0402020203020204" pitchFamily="34" charset="77"/>
            </a:endParaRPr>
          </a:p>
        </p:txBody>
      </p:sp>
      <p:pic>
        <p:nvPicPr>
          <p:cNvPr id="2" name="Picture 1">
            <a:extLst>
              <a:ext uri="{FF2B5EF4-FFF2-40B4-BE49-F238E27FC236}">
                <a16:creationId xmlns:a16="http://schemas.microsoft.com/office/drawing/2014/main" id="{24355EE6-C01C-DBC8-6294-E456AA4B94B6}"/>
              </a:ext>
            </a:extLst>
          </p:cNvPr>
          <p:cNvPicPr>
            <a:picLocks noChangeAspect="1"/>
          </p:cNvPicPr>
          <p:nvPr/>
        </p:nvPicPr>
        <p:blipFill>
          <a:blip r:embed="rId3"/>
          <a:stretch>
            <a:fillRect/>
          </a:stretch>
        </p:blipFill>
        <p:spPr>
          <a:xfrm>
            <a:off x="190499" y="3445362"/>
            <a:ext cx="8839201" cy="2618372"/>
          </a:xfrm>
          <a:prstGeom prst="rect">
            <a:avLst/>
          </a:prstGeom>
        </p:spPr>
      </p:pic>
      <p:sp>
        <p:nvSpPr>
          <p:cNvPr id="5" name="TextBox 4">
            <a:extLst>
              <a:ext uri="{FF2B5EF4-FFF2-40B4-BE49-F238E27FC236}">
                <a16:creationId xmlns:a16="http://schemas.microsoft.com/office/drawing/2014/main" id="{F421C1D9-231B-425E-4CBC-D91E39959A26}"/>
              </a:ext>
            </a:extLst>
          </p:cNvPr>
          <p:cNvSpPr txBox="1"/>
          <p:nvPr/>
        </p:nvSpPr>
        <p:spPr>
          <a:xfrm>
            <a:off x="190499" y="5787708"/>
            <a:ext cx="1343638" cy="369332"/>
          </a:xfrm>
          <a:prstGeom prst="rect">
            <a:avLst/>
          </a:prstGeom>
          <a:noFill/>
        </p:spPr>
        <p:txBody>
          <a:bodyPr wrap="none" rtlCol="0">
            <a:spAutoFit/>
          </a:bodyPr>
          <a:lstStyle/>
          <a:p>
            <a:r>
              <a:rPr lang="en-US" b="1" dirty="0">
                <a:solidFill>
                  <a:srgbClr val="FF0000"/>
                </a:solidFill>
                <a:latin typeface="Avenir Heavy" panose="02000503020000020003" pitchFamily="2" charset="0"/>
              </a:rPr>
              <a:t>ankle boot</a:t>
            </a:r>
          </a:p>
        </p:txBody>
      </p:sp>
      <p:sp>
        <p:nvSpPr>
          <p:cNvPr id="6" name="TextBox 5">
            <a:extLst>
              <a:ext uri="{FF2B5EF4-FFF2-40B4-BE49-F238E27FC236}">
                <a16:creationId xmlns:a16="http://schemas.microsoft.com/office/drawing/2014/main" id="{ED372EB8-7405-E556-DF5C-DF8A8E3EAF87}"/>
              </a:ext>
            </a:extLst>
          </p:cNvPr>
          <p:cNvSpPr txBox="1"/>
          <p:nvPr/>
        </p:nvSpPr>
        <p:spPr>
          <a:xfrm>
            <a:off x="8034789" y="5787708"/>
            <a:ext cx="649537" cy="369332"/>
          </a:xfrm>
          <a:prstGeom prst="rect">
            <a:avLst/>
          </a:prstGeom>
          <a:noFill/>
        </p:spPr>
        <p:txBody>
          <a:bodyPr wrap="none" rtlCol="0">
            <a:spAutoFit/>
          </a:bodyPr>
          <a:lstStyle/>
          <a:p>
            <a:r>
              <a:rPr lang="en-US" b="1" dirty="0">
                <a:solidFill>
                  <a:srgbClr val="FF0000"/>
                </a:solidFill>
                <a:latin typeface="Avenir Heavy" panose="02000503020000020003" pitchFamily="2" charset="0"/>
              </a:rPr>
              <a:t>coat</a:t>
            </a:r>
          </a:p>
        </p:txBody>
      </p:sp>
      <p:sp>
        <p:nvSpPr>
          <p:cNvPr id="7" name="TextBox 6">
            <a:extLst>
              <a:ext uri="{FF2B5EF4-FFF2-40B4-BE49-F238E27FC236}">
                <a16:creationId xmlns:a16="http://schemas.microsoft.com/office/drawing/2014/main" id="{B90EED7B-0C92-FF2E-2324-AFC6D1F96783}"/>
              </a:ext>
            </a:extLst>
          </p:cNvPr>
          <p:cNvSpPr txBox="1"/>
          <p:nvPr/>
        </p:nvSpPr>
        <p:spPr>
          <a:xfrm>
            <a:off x="4419600" y="5787708"/>
            <a:ext cx="2210733" cy="369332"/>
          </a:xfrm>
          <a:prstGeom prst="rect">
            <a:avLst/>
          </a:prstGeom>
          <a:noFill/>
        </p:spPr>
        <p:txBody>
          <a:bodyPr wrap="none" rtlCol="0">
            <a:spAutoFit/>
          </a:bodyPr>
          <a:lstStyle/>
          <a:p>
            <a:r>
              <a:rPr lang="en-US" b="1" dirty="0">
                <a:latin typeface="Avenir Heavy" panose="02000503020000020003" pitchFamily="2" charset="0"/>
              </a:rPr>
              <a:t>pullover, shirt, bag</a:t>
            </a:r>
          </a:p>
        </p:txBody>
      </p:sp>
      <p:sp>
        <p:nvSpPr>
          <p:cNvPr id="8" name="TextBox 7">
            <a:extLst>
              <a:ext uri="{FF2B5EF4-FFF2-40B4-BE49-F238E27FC236}">
                <a16:creationId xmlns:a16="http://schemas.microsoft.com/office/drawing/2014/main" id="{21A7BC78-ECE5-AC9C-D8E4-09365C8F46E1}"/>
              </a:ext>
            </a:extLst>
          </p:cNvPr>
          <p:cNvSpPr txBox="1"/>
          <p:nvPr/>
        </p:nvSpPr>
        <p:spPr>
          <a:xfrm>
            <a:off x="1015994" y="6331527"/>
            <a:ext cx="6807212" cy="369332"/>
          </a:xfrm>
          <a:prstGeom prst="rect">
            <a:avLst/>
          </a:prstGeom>
          <a:noFill/>
        </p:spPr>
        <p:txBody>
          <a:bodyPr wrap="square">
            <a:spAutoFit/>
          </a:bodyPr>
          <a:lstStyle/>
          <a:p>
            <a:r>
              <a:rPr lang="en-US" sz="1800" b="1" dirty="0">
                <a:latin typeface="Avenir Heavy" panose="02000503020000020003" pitchFamily="2" charset="0"/>
              </a:rPr>
              <a:t>Result: UNEXPECTED mid-series changes in the classification.</a:t>
            </a:r>
            <a:endParaRPr lang="en-US" sz="1400" dirty="0">
              <a:latin typeface="Avenir Light" panose="020B0402020203020204" pitchFamily="34" charset="77"/>
            </a:endParaRPr>
          </a:p>
        </p:txBody>
      </p:sp>
    </p:spTree>
    <p:extLst>
      <p:ext uri="{BB962C8B-B14F-4D97-AF65-F5344CB8AC3E}">
        <p14:creationId xmlns:p14="http://schemas.microsoft.com/office/powerpoint/2010/main" val="169698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5B4350C-8FE6-B0EB-6633-CD24A0B7FD6E}"/>
              </a:ext>
            </a:extLst>
          </p:cNvPr>
          <p:cNvPicPr>
            <a:picLocks noChangeAspect="1"/>
          </p:cNvPicPr>
          <p:nvPr/>
        </p:nvPicPr>
        <p:blipFill>
          <a:blip r:embed="rId3"/>
          <a:stretch>
            <a:fillRect/>
          </a:stretch>
        </p:blipFill>
        <p:spPr>
          <a:xfrm>
            <a:off x="685800" y="895778"/>
            <a:ext cx="7772400" cy="5797870"/>
          </a:xfrm>
          <a:prstGeom prst="rect">
            <a:avLst/>
          </a:prstGeom>
        </p:spPr>
      </p:pic>
      <p:sp>
        <p:nvSpPr>
          <p:cNvPr id="3" name="TextBox 2">
            <a:extLst>
              <a:ext uri="{FF2B5EF4-FFF2-40B4-BE49-F238E27FC236}">
                <a16:creationId xmlns:a16="http://schemas.microsoft.com/office/drawing/2014/main" id="{F5323738-9978-6F4B-BB10-B693381FD74A}"/>
              </a:ext>
            </a:extLst>
          </p:cNvPr>
          <p:cNvSpPr txBox="1"/>
          <p:nvPr/>
        </p:nvSpPr>
        <p:spPr>
          <a:xfrm>
            <a:off x="76200" y="762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IMAGES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9" name="TextBox 8">
            <a:extLst>
              <a:ext uri="{FF2B5EF4-FFF2-40B4-BE49-F238E27FC236}">
                <a16:creationId xmlns:a16="http://schemas.microsoft.com/office/drawing/2014/main" id="{97D4E869-8BA1-8F90-BD6B-9CC04CC8B42B}"/>
              </a:ext>
            </a:extLst>
          </p:cNvPr>
          <p:cNvSpPr txBox="1"/>
          <p:nvPr/>
        </p:nvSpPr>
        <p:spPr>
          <a:xfrm>
            <a:off x="2133600" y="565941"/>
            <a:ext cx="3962400" cy="369332"/>
          </a:xfrm>
          <a:prstGeom prst="rect">
            <a:avLst/>
          </a:prstGeom>
          <a:noFill/>
        </p:spPr>
        <p:txBody>
          <a:bodyPr wrap="square">
            <a:spAutoFit/>
          </a:bodyPr>
          <a:lstStyle/>
          <a:p>
            <a:r>
              <a:rPr lang="en-US" sz="1800" b="1" dirty="0">
                <a:latin typeface="Avenir Heavy" panose="02000503020000020003" pitchFamily="2" charset="0"/>
              </a:rPr>
              <a:t>MORPHING</a:t>
            </a:r>
            <a:r>
              <a:rPr lang="en-US" b="1" dirty="0">
                <a:latin typeface="Avenir Light" panose="020B0402020203020204" pitchFamily="34" charset="77"/>
              </a:rPr>
              <a:t> </a:t>
            </a:r>
            <a:r>
              <a:rPr lang="en-US" sz="1800" dirty="0">
                <a:latin typeface="Avenir Light" panose="020B0402020203020204" pitchFamily="34" charset="77"/>
              </a:rPr>
              <a:t>2-D slice</a:t>
            </a:r>
            <a:endParaRPr lang="en-US" sz="1800" b="1" dirty="0">
              <a:latin typeface="Avenir Heavy" panose="02000503020000020003" pitchFamily="2" charset="0"/>
            </a:endParaRPr>
          </a:p>
        </p:txBody>
      </p:sp>
      <p:sp>
        <p:nvSpPr>
          <p:cNvPr id="11" name="Rectangle 10">
            <a:extLst>
              <a:ext uri="{FF2B5EF4-FFF2-40B4-BE49-F238E27FC236}">
                <a16:creationId xmlns:a16="http://schemas.microsoft.com/office/drawing/2014/main" id="{C2E1CACC-F5ED-DA73-CB8B-5552D974DE36}"/>
              </a:ext>
            </a:extLst>
          </p:cNvPr>
          <p:cNvSpPr/>
          <p:nvPr/>
        </p:nvSpPr>
        <p:spPr bwMode="auto">
          <a:xfrm>
            <a:off x="618392" y="814979"/>
            <a:ext cx="914400" cy="1066800"/>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ectangle 11">
            <a:extLst>
              <a:ext uri="{FF2B5EF4-FFF2-40B4-BE49-F238E27FC236}">
                <a16:creationId xmlns:a16="http://schemas.microsoft.com/office/drawing/2014/main" id="{6717B691-634D-EF81-C140-F33CFA849C4B}"/>
              </a:ext>
            </a:extLst>
          </p:cNvPr>
          <p:cNvSpPr/>
          <p:nvPr/>
        </p:nvSpPr>
        <p:spPr bwMode="auto">
          <a:xfrm>
            <a:off x="7010400" y="867733"/>
            <a:ext cx="914400" cy="1066800"/>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Rectangle 12">
            <a:extLst>
              <a:ext uri="{FF2B5EF4-FFF2-40B4-BE49-F238E27FC236}">
                <a16:creationId xmlns:a16="http://schemas.microsoft.com/office/drawing/2014/main" id="{C639F954-0E4F-9470-6BDF-913EDEB20E71}"/>
              </a:ext>
            </a:extLst>
          </p:cNvPr>
          <p:cNvSpPr/>
          <p:nvPr/>
        </p:nvSpPr>
        <p:spPr bwMode="auto">
          <a:xfrm>
            <a:off x="583223" y="5885428"/>
            <a:ext cx="8027377" cy="813262"/>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2448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762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IMAGES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2" name="TextBox 1">
            <a:extLst>
              <a:ext uri="{FF2B5EF4-FFF2-40B4-BE49-F238E27FC236}">
                <a16:creationId xmlns:a16="http://schemas.microsoft.com/office/drawing/2014/main" id="{CE64F8C2-9B35-1D74-93A8-25C087DD823C}"/>
              </a:ext>
            </a:extLst>
          </p:cNvPr>
          <p:cNvSpPr txBox="1"/>
          <p:nvPr/>
        </p:nvSpPr>
        <p:spPr>
          <a:xfrm>
            <a:off x="2743200" y="914400"/>
            <a:ext cx="3448380" cy="369332"/>
          </a:xfrm>
          <a:prstGeom prst="rect">
            <a:avLst/>
          </a:prstGeom>
          <a:noFill/>
        </p:spPr>
        <p:txBody>
          <a:bodyPr wrap="none" rtlCol="0">
            <a:spAutoFit/>
          </a:bodyPr>
          <a:lstStyle/>
          <a:p>
            <a:r>
              <a:rPr lang="en-US" b="1" dirty="0">
                <a:latin typeface="Avenir Heavy" panose="02000503020000020003" pitchFamily="2" charset="0"/>
              </a:rPr>
              <a:t>(</a:t>
            </a:r>
            <a:r>
              <a:rPr lang="en-US" b="1" dirty="0">
                <a:solidFill>
                  <a:srgbClr val="00B050"/>
                </a:solidFill>
                <a:latin typeface="Avenir Heavy" panose="02000503020000020003" pitchFamily="2" charset="0"/>
              </a:rPr>
              <a:t>ankle boot </a:t>
            </a:r>
            <a:r>
              <a:rPr lang="en-US" b="1" dirty="0">
                <a:latin typeface="Avenir Heavy" panose="02000503020000020003" pitchFamily="2" charset="0"/>
              </a:rPr>
              <a:t>– </a:t>
            </a:r>
            <a:r>
              <a:rPr lang="en-US" b="1" dirty="0">
                <a:solidFill>
                  <a:srgbClr val="0070C0"/>
                </a:solidFill>
                <a:latin typeface="Avenir Heavy" panose="02000503020000020003" pitchFamily="2" charset="0"/>
              </a:rPr>
              <a:t>coat</a:t>
            </a:r>
            <a:r>
              <a:rPr lang="en-US" b="1" dirty="0">
                <a:latin typeface="Avenir Heavy" panose="02000503020000020003" pitchFamily="2" charset="0"/>
              </a:rPr>
              <a:t>) into </a:t>
            </a:r>
            <a:r>
              <a:rPr lang="en-US" b="1" dirty="0">
                <a:solidFill>
                  <a:srgbClr val="FF0000"/>
                </a:solidFill>
                <a:latin typeface="Avenir Heavy" panose="02000503020000020003" pitchFamily="2" charset="0"/>
              </a:rPr>
              <a:t>sandal</a:t>
            </a:r>
          </a:p>
        </p:txBody>
      </p:sp>
      <p:pic>
        <p:nvPicPr>
          <p:cNvPr id="4" name="Picture 3">
            <a:extLst>
              <a:ext uri="{FF2B5EF4-FFF2-40B4-BE49-F238E27FC236}">
                <a16:creationId xmlns:a16="http://schemas.microsoft.com/office/drawing/2014/main" id="{B06C3BCB-642E-BD51-F3C8-B9C52D3B41D9}"/>
              </a:ext>
            </a:extLst>
          </p:cNvPr>
          <p:cNvPicPr>
            <a:picLocks noChangeAspect="1"/>
          </p:cNvPicPr>
          <p:nvPr/>
        </p:nvPicPr>
        <p:blipFill>
          <a:blip r:embed="rId3"/>
          <a:stretch>
            <a:fillRect/>
          </a:stretch>
        </p:blipFill>
        <p:spPr>
          <a:xfrm>
            <a:off x="190500" y="1828800"/>
            <a:ext cx="8763000" cy="3503360"/>
          </a:xfrm>
          <a:prstGeom prst="rect">
            <a:avLst/>
          </a:prstGeom>
        </p:spPr>
      </p:pic>
      <p:sp>
        <p:nvSpPr>
          <p:cNvPr id="5" name="TextBox 4">
            <a:extLst>
              <a:ext uri="{FF2B5EF4-FFF2-40B4-BE49-F238E27FC236}">
                <a16:creationId xmlns:a16="http://schemas.microsoft.com/office/drawing/2014/main" id="{A50B9125-C5E8-9316-385A-DDE59731B3F8}"/>
              </a:ext>
            </a:extLst>
          </p:cNvPr>
          <p:cNvSpPr txBox="1"/>
          <p:nvPr/>
        </p:nvSpPr>
        <p:spPr>
          <a:xfrm>
            <a:off x="1015994" y="6331527"/>
            <a:ext cx="6807212" cy="369332"/>
          </a:xfrm>
          <a:prstGeom prst="rect">
            <a:avLst/>
          </a:prstGeom>
          <a:noFill/>
        </p:spPr>
        <p:txBody>
          <a:bodyPr wrap="square">
            <a:spAutoFit/>
          </a:bodyPr>
          <a:lstStyle/>
          <a:p>
            <a:r>
              <a:rPr lang="en-US" sz="1800" b="1" dirty="0">
                <a:latin typeface="Avenir Heavy" panose="02000503020000020003" pitchFamily="2" charset="0"/>
              </a:rPr>
              <a:t>Result: approximately smooth transition.</a:t>
            </a:r>
            <a:endParaRPr lang="en-US" sz="1400" dirty="0">
              <a:latin typeface="Avenir Light" panose="020B0402020203020204" pitchFamily="34" charset="77"/>
            </a:endParaRPr>
          </a:p>
        </p:txBody>
      </p:sp>
    </p:spTree>
    <p:extLst>
      <p:ext uri="{BB962C8B-B14F-4D97-AF65-F5344CB8AC3E}">
        <p14:creationId xmlns:p14="http://schemas.microsoft.com/office/powerpoint/2010/main" val="166582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762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IMAGES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pic>
        <p:nvPicPr>
          <p:cNvPr id="6" name="Picture 5">
            <a:extLst>
              <a:ext uri="{FF2B5EF4-FFF2-40B4-BE49-F238E27FC236}">
                <a16:creationId xmlns:a16="http://schemas.microsoft.com/office/drawing/2014/main" id="{BDFA6E22-6DEB-6E13-6ADD-2EF87BBA297A}"/>
              </a:ext>
            </a:extLst>
          </p:cNvPr>
          <p:cNvPicPr>
            <a:picLocks noChangeAspect="1"/>
          </p:cNvPicPr>
          <p:nvPr/>
        </p:nvPicPr>
        <p:blipFill>
          <a:blip r:embed="rId3"/>
          <a:stretch>
            <a:fillRect/>
          </a:stretch>
        </p:blipFill>
        <p:spPr>
          <a:xfrm>
            <a:off x="685800" y="669199"/>
            <a:ext cx="6921494" cy="5527826"/>
          </a:xfrm>
          <a:prstGeom prst="rect">
            <a:avLst/>
          </a:prstGeom>
        </p:spPr>
      </p:pic>
      <p:sp>
        <p:nvSpPr>
          <p:cNvPr id="7" name="TextBox 6">
            <a:extLst>
              <a:ext uri="{FF2B5EF4-FFF2-40B4-BE49-F238E27FC236}">
                <a16:creationId xmlns:a16="http://schemas.microsoft.com/office/drawing/2014/main" id="{710B55B4-03C5-444F-44E1-4FA3472B340A}"/>
              </a:ext>
            </a:extLst>
          </p:cNvPr>
          <p:cNvSpPr txBox="1"/>
          <p:nvPr/>
        </p:nvSpPr>
        <p:spPr>
          <a:xfrm>
            <a:off x="980824" y="805989"/>
            <a:ext cx="4124575" cy="369332"/>
          </a:xfrm>
          <a:prstGeom prst="rect">
            <a:avLst/>
          </a:prstGeom>
          <a:solidFill>
            <a:schemeClr val="bg1"/>
          </a:solidFill>
        </p:spPr>
        <p:txBody>
          <a:bodyPr wrap="square" rtlCol="0">
            <a:spAutoFit/>
          </a:bodyPr>
          <a:lstStyle/>
          <a:p>
            <a:r>
              <a:rPr lang="en-US" b="1" dirty="0">
                <a:latin typeface="Avenir Heavy" panose="02000503020000020003" pitchFamily="2" charset="0"/>
              </a:rPr>
              <a:t>(</a:t>
            </a:r>
            <a:r>
              <a:rPr lang="en-US" b="1" dirty="0">
                <a:solidFill>
                  <a:srgbClr val="FF0000"/>
                </a:solidFill>
                <a:latin typeface="Avenir Heavy" panose="02000503020000020003" pitchFamily="2" charset="0"/>
              </a:rPr>
              <a:t>bag</a:t>
            </a:r>
            <a:r>
              <a:rPr lang="en-US" b="1" dirty="0">
                <a:solidFill>
                  <a:srgbClr val="00B050"/>
                </a:solidFill>
                <a:latin typeface="Avenir Heavy" panose="02000503020000020003" pitchFamily="2" charset="0"/>
              </a:rPr>
              <a:t> </a:t>
            </a:r>
            <a:r>
              <a:rPr lang="en-US" b="1" dirty="0">
                <a:latin typeface="Avenir Heavy" panose="02000503020000020003" pitchFamily="2" charset="0"/>
              </a:rPr>
              <a:t>– </a:t>
            </a:r>
            <a:r>
              <a:rPr lang="en-US" b="1" dirty="0">
                <a:solidFill>
                  <a:srgbClr val="00B050"/>
                </a:solidFill>
                <a:latin typeface="Avenir Heavy" panose="02000503020000020003" pitchFamily="2" charset="0"/>
              </a:rPr>
              <a:t>pullover</a:t>
            </a:r>
            <a:r>
              <a:rPr lang="en-US" b="1" dirty="0">
                <a:latin typeface="Avenir Heavy" panose="02000503020000020003" pitchFamily="2" charset="0"/>
              </a:rPr>
              <a:t>)</a:t>
            </a:r>
            <a:r>
              <a:rPr lang="en-US" b="1" dirty="0">
                <a:solidFill>
                  <a:srgbClr val="FF0000"/>
                </a:solidFill>
                <a:latin typeface="Avenir Heavy" panose="02000503020000020003" pitchFamily="2" charset="0"/>
              </a:rPr>
              <a:t> </a:t>
            </a:r>
            <a:r>
              <a:rPr lang="en-US" b="1" dirty="0">
                <a:latin typeface="Avenir Heavy" panose="02000503020000020003" pitchFamily="2" charset="0"/>
              </a:rPr>
              <a:t>into </a:t>
            </a:r>
            <a:r>
              <a:rPr lang="en-US" b="1" dirty="0">
                <a:solidFill>
                  <a:srgbClr val="0070C0"/>
                </a:solidFill>
                <a:latin typeface="Avenir Heavy" panose="02000503020000020003" pitchFamily="2" charset="0"/>
              </a:rPr>
              <a:t>shirt</a:t>
            </a:r>
          </a:p>
        </p:txBody>
      </p:sp>
      <p:sp>
        <p:nvSpPr>
          <p:cNvPr id="8" name="TextBox 7">
            <a:extLst>
              <a:ext uri="{FF2B5EF4-FFF2-40B4-BE49-F238E27FC236}">
                <a16:creationId xmlns:a16="http://schemas.microsoft.com/office/drawing/2014/main" id="{BCB86C51-8D5A-EC30-83B3-05B247C18E93}"/>
              </a:ext>
            </a:extLst>
          </p:cNvPr>
          <p:cNvSpPr txBox="1"/>
          <p:nvPr/>
        </p:nvSpPr>
        <p:spPr>
          <a:xfrm>
            <a:off x="963240" y="3522615"/>
            <a:ext cx="4446960" cy="369332"/>
          </a:xfrm>
          <a:prstGeom prst="rect">
            <a:avLst/>
          </a:prstGeom>
          <a:solidFill>
            <a:schemeClr val="bg1"/>
          </a:solidFill>
        </p:spPr>
        <p:txBody>
          <a:bodyPr wrap="square" rtlCol="0">
            <a:spAutoFit/>
          </a:bodyPr>
          <a:lstStyle/>
          <a:p>
            <a:r>
              <a:rPr lang="en-US" b="1" dirty="0">
                <a:latin typeface="Avenir Heavy" panose="02000503020000020003" pitchFamily="2" charset="0"/>
              </a:rPr>
              <a:t>(</a:t>
            </a:r>
            <a:r>
              <a:rPr lang="en-US" b="1" dirty="0">
                <a:solidFill>
                  <a:srgbClr val="0070C0"/>
                </a:solidFill>
                <a:latin typeface="Avenir Heavy" panose="02000503020000020003" pitchFamily="2" charset="0"/>
              </a:rPr>
              <a:t>shirt</a:t>
            </a:r>
            <a:r>
              <a:rPr lang="en-US" b="1" dirty="0">
                <a:latin typeface="Avenir Heavy" panose="02000503020000020003" pitchFamily="2" charset="0"/>
              </a:rPr>
              <a:t>– </a:t>
            </a:r>
            <a:r>
              <a:rPr lang="en-US" b="1" dirty="0">
                <a:solidFill>
                  <a:srgbClr val="00B050"/>
                </a:solidFill>
                <a:latin typeface="Avenir Heavy" panose="02000503020000020003" pitchFamily="2" charset="0"/>
              </a:rPr>
              <a:t>pullover</a:t>
            </a:r>
            <a:r>
              <a:rPr lang="en-US" b="1" dirty="0">
                <a:latin typeface="Avenir Heavy" panose="02000503020000020003" pitchFamily="2" charset="0"/>
              </a:rPr>
              <a:t>) into </a:t>
            </a:r>
            <a:r>
              <a:rPr lang="en-US" b="1" dirty="0">
                <a:solidFill>
                  <a:srgbClr val="FF0000"/>
                </a:solidFill>
                <a:latin typeface="Avenir Heavy" panose="02000503020000020003" pitchFamily="2" charset="0"/>
              </a:rPr>
              <a:t>bag</a:t>
            </a:r>
          </a:p>
        </p:txBody>
      </p:sp>
      <p:sp>
        <p:nvSpPr>
          <p:cNvPr id="5" name="TextBox 4">
            <a:extLst>
              <a:ext uri="{FF2B5EF4-FFF2-40B4-BE49-F238E27FC236}">
                <a16:creationId xmlns:a16="http://schemas.microsoft.com/office/drawing/2014/main" id="{A50B9125-C5E8-9316-385A-DDE59731B3F8}"/>
              </a:ext>
            </a:extLst>
          </p:cNvPr>
          <p:cNvSpPr txBox="1"/>
          <p:nvPr/>
        </p:nvSpPr>
        <p:spPr>
          <a:xfrm>
            <a:off x="1168394" y="6098048"/>
            <a:ext cx="6807212" cy="646331"/>
          </a:xfrm>
          <a:prstGeom prst="rect">
            <a:avLst/>
          </a:prstGeom>
          <a:noFill/>
        </p:spPr>
        <p:txBody>
          <a:bodyPr wrap="square">
            <a:spAutoFit/>
          </a:bodyPr>
          <a:lstStyle/>
          <a:p>
            <a:r>
              <a:rPr lang="en-US" sz="1800" b="1" dirty="0">
                <a:latin typeface="Avenir Heavy" panose="02000503020000020003" pitchFamily="2" charset="0"/>
              </a:rPr>
              <a:t>TOP:         Sometime transitions </a:t>
            </a:r>
            <a:r>
              <a:rPr lang="en-US" sz="1800" b="1" u="sng" dirty="0">
                <a:latin typeface="Avenir Heavy" panose="02000503020000020003" pitchFamily="2" charset="0"/>
              </a:rPr>
              <a:t>not clearly </a:t>
            </a:r>
            <a:r>
              <a:rPr lang="en-US" sz="1800" b="1" dirty="0">
                <a:latin typeface="Avenir Heavy" panose="02000503020000020003" pitchFamily="2" charset="0"/>
              </a:rPr>
              <a:t>defined.</a:t>
            </a:r>
          </a:p>
          <a:p>
            <a:r>
              <a:rPr lang="en-US" b="1" dirty="0">
                <a:latin typeface="Avenir Heavy" panose="02000503020000020003" pitchFamily="2" charset="0"/>
              </a:rPr>
              <a:t>BOTTOM: Sometime transitions </a:t>
            </a:r>
            <a:r>
              <a:rPr lang="en-US" b="1" u="sng" dirty="0">
                <a:latin typeface="Avenir Heavy" panose="02000503020000020003" pitchFamily="2" charset="0"/>
              </a:rPr>
              <a:t>well defined</a:t>
            </a:r>
            <a:r>
              <a:rPr lang="en-US" b="1" dirty="0">
                <a:latin typeface="Avenir Heavy" panose="02000503020000020003" pitchFamily="2" charset="0"/>
              </a:rPr>
              <a:t>.</a:t>
            </a:r>
            <a:endParaRPr lang="en-US" sz="1400" dirty="0">
              <a:latin typeface="Avenir Light" panose="020B0402020203020204" pitchFamily="34" charset="77"/>
            </a:endParaRPr>
          </a:p>
        </p:txBody>
      </p:sp>
    </p:spTree>
    <p:extLst>
      <p:ext uri="{BB962C8B-B14F-4D97-AF65-F5344CB8AC3E}">
        <p14:creationId xmlns:p14="http://schemas.microsoft.com/office/powerpoint/2010/main" val="64342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762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IMAGES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pic>
        <p:nvPicPr>
          <p:cNvPr id="2" name="Picture 1">
            <a:extLst>
              <a:ext uri="{FF2B5EF4-FFF2-40B4-BE49-F238E27FC236}">
                <a16:creationId xmlns:a16="http://schemas.microsoft.com/office/drawing/2014/main" id="{E939EBE7-C893-62AA-7F8D-0061D67FF0FF}"/>
              </a:ext>
            </a:extLst>
          </p:cNvPr>
          <p:cNvPicPr>
            <a:picLocks noChangeAspect="1"/>
          </p:cNvPicPr>
          <p:nvPr/>
        </p:nvPicPr>
        <p:blipFill>
          <a:blip r:embed="rId3"/>
          <a:stretch>
            <a:fillRect/>
          </a:stretch>
        </p:blipFill>
        <p:spPr>
          <a:xfrm>
            <a:off x="380999" y="914400"/>
            <a:ext cx="8357743" cy="5867400"/>
          </a:xfrm>
          <a:prstGeom prst="rect">
            <a:avLst/>
          </a:prstGeom>
        </p:spPr>
      </p:pic>
    </p:spTree>
    <p:extLst>
      <p:ext uri="{BB962C8B-B14F-4D97-AF65-F5344CB8AC3E}">
        <p14:creationId xmlns:p14="http://schemas.microsoft.com/office/powerpoint/2010/main" val="193590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NUMBERS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4" name="TextBox 3">
            <a:extLst>
              <a:ext uri="{FF2B5EF4-FFF2-40B4-BE49-F238E27FC236}">
                <a16:creationId xmlns:a16="http://schemas.microsoft.com/office/drawing/2014/main" id="{4CB50CFE-DD1E-9E66-67CD-F416688EAC6B}"/>
              </a:ext>
            </a:extLst>
          </p:cNvPr>
          <p:cNvSpPr txBox="1"/>
          <p:nvPr/>
        </p:nvSpPr>
        <p:spPr>
          <a:xfrm>
            <a:off x="1143000" y="6295027"/>
            <a:ext cx="7470569" cy="369332"/>
          </a:xfrm>
          <a:prstGeom prst="rect">
            <a:avLst/>
          </a:prstGeom>
          <a:noFill/>
        </p:spPr>
        <p:txBody>
          <a:bodyPr wrap="square">
            <a:spAutoFit/>
          </a:bodyPr>
          <a:lstStyle/>
          <a:p>
            <a:r>
              <a:rPr lang="en-US" sz="1800" b="1" dirty="0">
                <a:latin typeface="Avenir Heavy" panose="02000503020000020003" pitchFamily="2" charset="0"/>
              </a:rPr>
              <a:t>Result: NO ABRUPT or UNEXPECTED changes in the classification.</a:t>
            </a:r>
            <a:endParaRPr lang="en-US" sz="1400" dirty="0">
              <a:latin typeface="Avenir Light" panose="020B0402020203020204" pitchFamily="34" charset="77"/>
            </a:endParaRPr>
          </a:p>
        </p:txBody>
      </p:sp>
      <p:sp>
        <p:nvSpPr>
          <p:cNvPr id="5" name="TextBox 4">
            <a:extLst>
              <a:ext uri="{FF2B5EF4-FFF2-40B4-BE49-F238E27FC236}">
                <a16:creationId xmlns:a16="http://schemas.microsoft.com/office/drawing/2014/main" id="{E103D881-3DC5-5592-7D84-8485F7F49A95}"/>
              </a:ext>
            </a:extLst>
          </p:cNvPr>
          <p:cNvSpPr txBox="1"/>
          <p:nvPr/>
        </p:nvSpPr>
        <p:spPr>
          <a:xfrm>
            <a:off x="381000" y="913664"/>
            <a:ext cx="8763000" cy="646331"/>
          </a:xfrm>
          <a:prstGeom prst="rect">
            <a:avLst/>
          </a:prstGeom>
          <a:noFill/>
        </p:spPr>
        <p:txBody>
          <a:bodyPr wrap="square">
            <a:spAutoFit/>
          </a:bodyPr>
          <a:lstStyle/>
          <a:p>
            <a:r>
              <a:rPr lang="en-US" sz="1800" b="1" dirty="0">
                <a:latin typeface="Avenir Heavy" panose="02000503020000020003" pitchFamily="2" charset="0"/>
              </a:rPr>
              <a:t>IRIS </a:t>
            </a:r>
            <a:r>
              <a:rPr lang="en-US" dirty="0">
                <a:latin typeface="Avenir Light" panose="020B0402020203020204" pitchFamily="34" charset="77"/>
              </a:rPr>
              <a:t>3 classes, 4 features</a:t>
            </a:r>
            <a:endParaRPr lang="en-US" sz="1800" dirty="0">
              <a:latin typeface="Avenir Heavy" panose="02000503020000020003" pitchFamily="2" charset="0"/>
            </a:endParaRPr>
          </a:p>
          <a:p>
            <a:r>
              <a:rPr lang="en-US" dirty="0">
                <a:latin typeface="Avenir Light" panose="020B0402020203020204" pitchFamily="34" charset="77"/>
              </a:rPr>
              <a:t>Iris: R.A. Fisher 1936.</a:t>
            </a:r>
          </a:p>
        </p:txBody>
      </p:sp>
      <p:grpSp>
        <p:nvGrpSpPr>
          <p:cNvPr id="11" name="Group 10">
            <a:extLst>
              <a:ext uri="{FF2B5EF4-FFF2-40B4-BE49-F238E27FC236}">
                <a16:creationId xmlns:a16="http://schemas.microsoft.com/office/drawing/2014/main" id="{F51C01F2-5A9B-8A14-08F5-0BA26CA4B559}"/>
              </a:ext>
            </a:extLst>
          </p:cNvPr>
          <p:cNvGrpSpPr/>
          <p:nvPr/>
        </p:nvGrpSpPr>
        <p:grpSpPr>
          <a:xfrm>
            <a:off x="1295400" y="1788105"/>
            <a:ext cx="5854700" cy="4156238"/>
            <a:chOff x="1295400" y="1788105"/>
            <a:chExt cx="5854700" cy="4156238"/>
          </a:xfrm>
        </p:grpSpPr>
        <p:pic>
          <p:nvPicPr>
            <p:cNvPr id="7" name="Picture 6" descr="Chart, scatter chart&#10;&#10;Description automatically generated">
              <a:extLst>
                <a:ext uri="{FF2B5EF4-FFF2-40B4-BE49-F238E27FC236}">
                  <a16:creationId xmlns:a16="http://schemas.microsoft.com/office/drawing/2014/main" id="{93555AD6-0653-CD4E-F444-C2EA0B3A171A}"/>
                </a:ext>
              </a:extLst>
            </p:cNvPr>
            <p:cNvPicPr>
              <a:picLocks noChangeAspect="1"/>
            </p:cNvPicPr>
            <p:nvPr/>
          </p:nvPicPr>
          <p:blipFill>
            <a:blip r:embed="rId3"/>
            <a:stretch>
              <a:fillRect/>
            </a:stretch>
          </p:blipFill>
          <p:spPr>
            <a:xfrm>
              <a:off x="1295400" y="1788105"/>
              <a:ext cx="5854700" cy="4156238"/>
            </a:xfrm>
            <a:prstGeom prst="rect">
              <a:avLst/>
            </a:prstGeom>
          </p:spPr>
        </p:pic>
        <p:sp>
          <p:nvSpPr>
            <p:cNvPr id="9" name="Oval 8">
              <a:extLst>
                <a:ext uri="{FF2B5EF4-FFF2-40B4-BE49-F238E27FC236}">
                  <a16:creationId xmlns:a16="http://schemas.microsoft.com/office/drawing/2014/main" id="{D4A0F977-A24A-09A8-6EEC-05A358229995}"/>
                </a:ext>
              </a:extLst>
            </p:cNvPr>
            <p:cNvSpPr/>
            <p:nvPr/>
          </p:nvSpPr>
          <p:spPr bwMode="auto">
            <a:xfrm>
              <a:off x="4070350" y="5065938"/>
              <a:ext cx="304800" cy="304800"/>
            </a:xfrm>
            <a:prstGeom prst="ellips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Oval 7">
              <a:extLst>
                <a:ext uri="{FF2B5EF4-FFF2-40B4-BE49-F238E27FC236}">
                  <a16:creationId xmlns:a16="http://schemas.microsoft.com/office/drawing/2014/main" id="{0CAB441C-441B-6AD1-FA17-93000CD1507E}"/>
                </a:ext>
              </a:extLst>
            </p:cNvPr>
            <p:cNvSpPr/>
            <p:nvPr/>
          </p:nvSpPr>
          <p:spPr bwMode="auto">
            <a:xfrm>
              <a:off x="1993900" y="3657600"/>
              <a:ext cx="304800" cy="304800"/>
            </a:xfrm>
            <a:prstGeom prst="ellips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Oval 9">
              <a:extLst>
                <a:ext uri="{FF2B5EF4-FFF2-40B4-BE49-F238E27FC236}">
                  <a16:creationId xmlns:a16="http://schemas.microsoft.com/office/drawing/2014/main" id="{2260A3B8-A025-0162-EB17-690902E93BA4}"/>
                </a:ext>
              </a:extLst>
            </p:cNvPr>
            <p:cNvSpPr/>
            <p:nvPr/>
          </p:nvSpPr>
          <p:spPr bwMode="auto">
            <a:xfrm>
              <a:off x="3505200" y="2133600"/>
              <a:ext cx="304800" cy="304800"/>
            </a:xfrm>
            <a:prstGeom prst="ellipse">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sp>
        <p:nvSpPr>
          <p:cNvPr id="13" name="TextBox 12">
            <a:extLst>
              <a:ext uri="{FF2B5EF4-FFF2-40B4-BE49-F238E27FC236}">
                <a16:creationId xmlns:a16="http://schemas.microsoft.com/office/drawing/2014/main" id="{223955F1-7614-C417-A1DA-8118DE1DDF4F}"/>
              </a:ext>
            </a:extLst>
          </p:cNvPr>
          <p:cNvSpPr txBox="1"/>
          <p:nvPr/>
        </p:nvSpPr>
        <p:spPr>
          <a:xfrm>
            <a:off x="4572000" y="1489384"/>
            <a:ext cx="2713017" cy="369332"/>
          </a:xfrm>
          <a:prstGeom prst="rect">
            <a:avLst/>
          </a:prstGeom>
          <a:noFill/>
        </p:spPr>
        <p:txBody>
          <a:bodyPr wrap="square">
            <a:spAutoFit/>
          </a:bodyPr>
          <a:lstStyle/>
          <a:p>
            <a:r>
              <a:rPr lang="en-US" sz="1800" b="1" dirty="0">
                <a:latin typeface="Avenir Heavy" panose="02000503020000020003" pitchFamily="2" charset="0"/>
              </a:rPr>
              <a:t>linear 2-D interp</a:t>
            </a:r>
            <a:r>
              <a:rPr lang="en-US" b="1" dirty="0">
                <a:latin typeface="Avenir Heavy" panose="02000503020000020003" pitchFamily="2" charset="0"/>
              </a:rPr>
              <a:t>olation</a:t>
            </a:r>
            <a:r>
              <a:rPr lang="en-US" sz="1800" b="1" dirty="0">
                <a:latin typeface="Avenir Heavy" panose="02000503020000020003" pitchFamily="2" charset="0"/>
              </a:rPr>
              <a:t> </a:t>
            </a:r>
            <a:endParaRPr lang="en-US" dirty="0"/>
          </a:p>
        </p:txBody>
      </p:sp>
    </p:spTree>
    <p:extLst>
      <p:ext uri="{BB962C8B-B14F-4D97-AF65-F5344CB8AC3E}">
        <p14:creationId xmlns:p14="http://schemas.microsoft.com/office/powerpoint/2010/main" val="297911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NUMBERS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4" name="TextBox 3">
            <a:extLst>
              <a:ext uri="{FF2B5EF4-FFF2-40B4-BE49-F238E27FC236}">
                <a16:creationId xmlns:a16="http://schemas.microsoft.com/office/drawing/2014/main" id="{4CB50CFE-DD1E-9E66-67CD-F416688EAC6B}"/>
              </a:ext>
            </a:extLst>
          </p:cNvPr>
          <p:cNvSpPr txBox="1"/>
          <p:nvPr/>
        </p:nvSpPr>
        <p:spPr>
          <a:xfrm>
            <a:off x="1100446" y="5791200"/>
            <a:ext cx="7470569" cy="369332"/>
          </a:xfrm>
          <a:prstGeom prst="rect">
            <a:avLst/>
          </a:prstGeom>
          <a:noFill/>
        </p:spPr>
        <p:txBody>
          <a:bodyPr wrap="square">
            <a:spAutoFit/>
          </a:bodyPr>
          <a:lstStyle/>
          <a:p>
            <a:r>
              <a:rPr lang="en-US" sz="1800" b="1" dirty="0">
                <a:latin typeface="Avenir Heavy" panose="02000503020000020003" pitchFamily="2" charset="0"/>
              </a:rPr>
              <a:t>Result: NO ABRUPT or UNEXPECTED changes in the classification.</a:t>
            </a:r>
            <a:endParaRPr lang="en-US" sz="1400" dirty="0">
              <a:latin typeface="Avenir Light" panose="020B0402020203020204" pitchFamily="34" charset="77"/>
            </a:endParaRPr>
          </a:p>
        </p:txBody>
      </p:sp>
      <p:pic>
        <p:nvPicPr>
          <p:cNvPr id="2" name="Picture 1">
            <a:extLst>
              <a:ext uri="{FF2B5EF4-FFF2-40B4-BE49-F238E27FC236}">
                <a16:creationId xmlns:a16="http://schemas.microsoft.com/office/drawing/2014/main" id="{D8044443-6B44-A2E6-13C8-622ED42F62CC}"/>
              </a:ext>
            </a:extLst>
          </p:cNvPr>
          <p:cNvPicPr>
            <a:picLocks noChangeAspect="1"/>
          </p:cNvPicPr>
          <p:nvPr/>
        </p:nvPicPr>
        <p:blipFill>
          <a:blip r:embed="rId3"/>
          <a:stretch>
            <a:fillRect/>
          </a:stretch>
        </p:blipFill>
        <p:spPr>
          <a:xfrm>
            <a:off x="225631" y="2743200"/>
            <a:ext cx="8915400" cy="2550125"/>
          </a:xfrm>
          <a:prstGeom prst="rect">
            <a:avLst/>
          </a:prstGeom>
        </p:spPr>
      </p:pic>
      <p:sp>
        <p:nvSpPr>
          <p:cNvPr id="5" name="TextBox 4">
            <a:extLst>
              <a:ext uri="{FF2B5EF4-FFF2-40B4-BE49-F238E27FC236}">
                <a16:creationId xmlns:a16="http://schemas.microsoft.com/office/drawing/2014/main" id="{E103D881-3DC5-5592-7D84-8485F7F49A95}"/>
              </a:ext>
            </a:extLst>
          </p:cNvPr>
          <p:cNvSpPr txBox="1"/>
          <p:nvPr/>
        </p:nvSpPr>
        <p:spPr>
          <a:xfrm>
            <a:off x="454231" y="1403819"/>
            <a:ext cx="8763000" cy="1200329"/>
          </a:xfrm>
          <a:prstGeom prst="rect">
            <a:avLst/>
          </a:prstGeom>
          <a:noFill/>
        </p:spPr>
        <p:txBody>
          <a:bodyPr wrap="square">
            <a:spAutoFit/>
          </a:bodyPr>
          <a:lstStyle/>
          <a:p>
            <a:r>
              <a:rPr lang="en-US" sz="1800" b="1" dirty="0">
                <a:latin typeface="Avenir Heavy" panose="02000503020000020003" pitchFamily="2" charset="0"/>
              </a:rPr>
              <a:t>IRIS, HAWKS, SEEDS </a:t>
            </a:r>
            <a:r>
              <a:rPr lang="en-US" dirty="0">
                <a:latin typeface="Avenir Light" panose="020B0402020203020204" pitchFamily="34" charset="77"/>
              </a:rPr>
              <a:t>3 classes, 4 features</a:t>
            </a:r>
            <a:endParaRPr lang="en-US" sz="1800" dirty="0">
              <a:latin typeface="Avenir Heavy" panose="02000503020000020003" pitchFamily="2" charset="0"/>
            </a:endParaRPr>
          </a:p>
          <a:p>
            <a:r>
              <a:rPr lang="en-US" dirty="0">
                <a:latin typeface="Avenir Light" panose="020B0402020203020204" pitchFamily="34" charset="77"/>
              </a:rPr>
              <a:t>Iris: R.A. Fisher 1936.</a:t>
            </a:r>
          </a:p>
          <a:p>
            <a:r>
              <a:rPr lang="en-US" sz="1800" dirty="0">
                <a:latin typeface="Avenir Light" panose="020B0402020203020204" pitchFamily="34" charset="77"/>
              </a:rPr>
              <a:t>Three Hawk Data Set </a:t>
            </a:r>
            <a:r>
              <a:rPr lang="en-US" sz="1400" dirty="0">
                <a:latin typeface="Avenir Light" panose="020B0402020203020204" pitchFamily="34" charset="77"/>
              </a:rPr>
              <a:t>A. Cannon et al. 2021 https://</a:t>
            </a:r>
            <a:r>
              <a:rPr lang="en-US" sz="1400" dirty="0" err="1">
                <a:latin typeface="Avenir Light" panose="020B0402020203020204" pitchFamily="34" charset="77"/>
              </a:rPr>
              <a:t>github.com</a:t>
            </a:r>
            <a:r>
              <a:rPr lang="en-US" sz="1400" dirty="0">
                <a:latin typeface="Avenir Light" panose="020B0402020203020204" pitchFamily="34" charset="77"/>
              </a:rPr>
              <a:t>/</a:t>
            </a:r>
            <a:r>
              <a:rPr lang="en-US" sz="1400" dirty="0" err="1">
                <a:latin typeface="Avenir Light" panose="020B0402020203020204" pitchFamily="34" charset="77"/>
              </a:rPr>
              <a:t>statmanrobin</a:t>
            </a:r>
            <a:r>
              <a:rPr lang="en-US" sz="1400" dirty="0">
                <a:latin typeface="Avenir Light" panose="020B0402020203020204" pitchFamily="34" charset="77"/>
              </a:rPr>
              <a:t>/Stat2Data</a:t>
            </a:r>
          </a:p>
          <a:p>
            <a:r>
              <a:rPr lang="en-US" sz="1800" dirty="0">
                <a:latin typeface="Avenir Light" panose="020B0402020203020204" pitchFamily="34" charset="77"/>
              </a:rPr>
              <a:t>Wheat Seed Data Set </a:t>
            </a:r>
            <a:r>
              <a:rPr lang="en-US" sz="1400" dirty="0">
                <a:latin typeface="Avenir Light" panose="020B0402020203020204" pitchFamily="34" charset="77"/>
              </a:rPr>
              <a:t>M. </a:t>
            </a:r>
            <a:r>
              <a:rPr lang="en-US" sz="1400" dirty="0" err="1">
                <a:latin typeface="Avenir Light" panose="020B0402020203020204" pitchFamily="34" charset="77"/>
              </a:rPr>
              <a:t>Charytanowicz</a:t>
            </a:r>
            <a:r>
              <a:rPr lang="en-US" sz="1400" dirty="0">
                <a:latin typeface="Avenir Light" panose="020B0402020203020204" pitchFamily="34" charset="77"/>
              </a:rPr>
              <a:t> et al. 2010 in </a:t>
            </a:r>
            <a:r>
              <a:rPr lang="en-US" sz="1400" dirty="0" err="1">
                <a:latin typeface="Avenir Light" panose="020B0402020203020204" pitchFamily="34" charset="77"/>
              </a:rPr>
              <a:t>Pietka</a:t>
            </a:r>
            <a:r>
              <a:rPr lang="en-US" sz="1400" dirty="0">
                <a:latin typeface="Avenir Light" panose="020B0402020203020204" pitchFamily="34" charset="77"/>
              </a:rPr>
              <a:t> &amp; Kawa Information Tech. in Biomedicine</a:t>
            </a:r>
          </a:p>
        </p:txBody>
      </p:sp>
    </p:spTree>
    <p:extLst>
      <p:ext uri="{BB962C8B-B14F-4D97-AF65-F5344CB8AC3E}">
        <p14:creationId xmlns:p14="http://schemas.microsoft.com/office/powerpoint/2010/main" val="1241063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NUMBERS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4" name="TextBox 3">
            <a:extLst>
              <a:ext uri="{FF2B5EF4-FFF2-40B4-BE49-F238E27FC236}">
                <a16:creationId xmlns:a16="http://schemas.microsoft.com/office/drawing/2014/main" id="{4CB50CFE-DD1E-9E66-67CD-F416688EAC6B}"/>
              </a:ext>
            </a:extLst>
          </p:cNvPr>
          <p:cNvSpPr txBox="1"/>
          <p:nvPr/>
        </p:nvSpPr>
        <p:spPr>
          <a:xfrm>
            <a:off x="1100445" y="6412468"/>
            <a:ext cx="7470569" cy="369332"/>
          </a:xfrm>
          <a:prstGeom prst="rect">
            <a:avLst/>
          </a:prstGeom>
          <a:noFill/>
        </p:spPr>
        <p:txBody>
          <a:bodyPr wrap="square">
            <a:spAutoFit/>
          </a:bodyPr>
          <a:lstStyle/>
          <a:p>
            <a:r>
              <a:rPr lang="en-US" sz="1800" b="1" dirty="0">
                <a:latin typeface="Avenir Heavy" panose="02000503020000020003" pitchFamily="2" charset="0"/>
              </a:rPr>
              <a:t>Result: NO ABRUPT or UNEXPECTED changes in the classification.</a:t>
            </a:r>
            <a:endParaRPr lang="en-US" sz="1400" dirty="0">
              <a:latin typeface="Avenir Light" panose="020B0402020203020204" pitchFamily="34" charset="77"/>
            </a:endParaRPr>
          </a:p>
        </p:txBody>
      </p:sp>
      <p:sp>
        <p:nvSpPr>
          <p:cNvPr id="5" name="TextBox 4">
            <a:extLst>
              <a:ext uri="{FF2B5EF4-FFF2-40B4-BE49-F238E27FC236}">
                <a16:creationId xmlns:a16="http://schemas.microsoft.com/office/drawing/2014/main" id="{E103D881-3DC5-5592-7D84-8485F7F49A95}"/>
              </a:ext>
            </a:extLst>
          </p:cNvPr>
          <p:cNvSpPr txBox="1"/>
          <p:nvPr/>
        </p:nvSpPr>
        <p:spPr>
          <a:xfrm>
            <a:off x="381000" y="914400"/>
            <a:ext cx="8763000" cy="1754326"/>
          </a:xfrm>
          <a:prstGeom prst="rect">
            <a:avLst/>
          </a:prstGeom>
          <a:noFill/>
        </p:spPr>
        <p:txBody>
          <a:bodyPr wrap="square">
            <a:spAutoFit/>
          </a:bodyPr>
          <a:lstStyle/>
          <a:p>
            <a:r>
              <a:rPr lang="en-US" sz="1800" b="1" dirty="0">
                <a:latin typeface="Avenir Heavy" panose="02000503020000020003" pitchFamily="2" charset="0"/>
              </a:rPr>
              <a:t>IRIS, HAWKS, SEEDS </a:t>
            </a:r>
            <a:r>
              <a:rPr lang="en-US" dirty="0">
                <a:latin typeface="Avenir Light" panose="020B0402020203020204" pitchFamily="34" charset="77"/>
              </a:rPr>
              <a:t>3 classes, 4 features\</a:t>
            </a:r>
          </a:p>
          <a:p>
            <a:r>
              <a:rPr lang="en-US" dirty="0">
                <a:latin typeface="Avenir Heavy" panose="02000503020000020003" pitchFamily="2" charset="0"/>
              </a:rPr>
              <a:t>”TERNARY PLOTS”</a:t>
            </a:r>
          </a:p>
          <a:p>
            <a:r>
              <a:rPr lang="en-US" dirty="0">
                <a:latin typeface="Avenir Heavy" panose="02000503020000020003" pitchFamily="2" charset="0"/>
              </a:rPr>
              <a:t>   </a:t>
            </a:r>
            <a:r>
              <a:rPr lang="en-US" sz="1800" dirty="0">
                <a:latin typeface="Avenir Light" panose="020B0402020203020204" pitchFamily="34" charset="77"/>
              </a:rPr>
              <a:t>Alloys of 3 components: Pd-Ag-Cu</a:t>
            </a:r>
          </a:p>
          <a:p>
            <a:r>
              <a:rPr lang="en-US" dirty="0">
                <a:latin typeface="Avenir Light" panose="020B0402020203020204" pitchFamily="34" charset="77"/>
              </a:rPr>
              <a:t>   ADVANTAGE each point in 2-D is a unique combination of the 3 variables</a:t>
            </a:r>
          </a:p>
          <a:p>
            <a:r>
              <a:rPr lang="en-US" dirty="0">
                <a:latin typeface="Avenir Light" panose="020B0402020203020204" pitchFamily="34" charset="77"/>
              </a:rPr>
              <a:t>   </a:t>
            </a:r>
            <a:r>
              <a:rPr lang="en-US" sz="1800" dirty="0">
                <a:latin typeface="Avenir Light" panose="020B0402020203020204" pitchFamily="34" charset="77"/>
              </a:rPr>
              <a:t>DISADVANTED of the usual 3-D plot for 3 variables, is you see points </a:t>
            </a:r>
            <a:r>
              <a:rPr lang="en-US" sz="1800" dirty="0" err="1">
                <a:latin typeface="Avenir Light" panose="020B0402020203020204" pitchFamily="34" charset="77"/>
              </a:rPr>
              <a:t>falsley</a:t>
            </a:r>
            <a:r>
              <a:rPr lang="en-US" sz="1800" dirty="0">
                <a:latin typeface="Avenir Light" panose="020B0402020203020204" pitchFamily="34" charset="77"/>
              </a:rPr>
              <a:t>    </a:t>
            </a:r>
          </a:p>
          <a:p>
            <a:r>
              <a:rPr lang="en-US" dirty="0">
                <a:latin typeface="Avenir Light" panose="020B0402020203020204" pitchFamily="34" charset="77"/>
              </a:rPr>
              <a:t>   s</a:t>
            </a:r>
            <a:r>
              <a:rPr lang="en-US" sz="1800" dirty="0">
                <a:latin typeface="Avenir Light" panose="020B0402020203020204" pitchFamily="34" charset="77"/>
              </a:rPr>
              <a:t>hadowed onto the 2-D</a:t>
            </a:r>
            <a:endParaRPr lang="en-US" sz="1800" dirty="0">
              <a:latin typeface="Avenir Heavy" panose="02000503020000020003" pitchFamily="2" charset="0"/>
            </a:endParaRPr>
          </a:p>
        </p:txBody>
      </p:sp>
      <p:pic>
        <p:nvPicPr>
          <p:cNvPr id="6" name="Picture 5">
            <a:extLst>
              <a:ext uri="{FF2B5EF4-FFF2-40B4-BE49-F238E27FC236}">
                <a16:creationId xmlns:a16="http://schemas.microsoft.com/office/drawing/2014/main" id="{043D16E3-1CD0-D312-FBEB-B06BA024CDB9}"/>
              </a:ext>
            </a:extLst>
          </p:cNvPr>
          <p:cNvPicPr>
            <a:picLocks noChangeAspect="1"/>
          </p:cNvPicPr>
          <p:nvPr/>
        </p:nvPicPr>
        <p:blipFill>
          <a:blip r:embed="rId3"/>
          <a:stretch>
            <a:fillRect/>
          </a:stretch>
        </p:blipFill>
        <p:spPr>
          <a:xfrm>
            <a:off x="114300" y="2698282"/>
            <a:ext cx="8915400" cy="3522753"/>
          </a:xfrm>
          <a:prstGeom prst="rect">
            <a:avLst/>
          </a:prstGeom>
        </p:spPr>
      </p:pic>
    </p:spTree>
    <p:extLst>
      <p:ext uri="{BB962C8B-B14F-4D97-AF65-F5344CB8AC3E}">
        <p14:creationId xmlns:p14="http://schemas.microsoft.com/office/powerpoint/2010/main" val="369335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NUMBERS Interpolated Small Changes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4" name="TextBox 3">
            <a:extLst>
              <a:ext uri="{FF2B5EF4-FFF2-40B4-BE49-F238E27FC236}">
                <a16:creationId xmlns:a16="http://schemas.microsoft.com/office/drawing/2014/main" id="{4CB50CFE-DD1E-9E66-67CD-F416688EAC6B}"/>
              </a:ext>
            </a:extLst>
          </p:cNvPr>
          <p:cNvSpPr txBox="1"/>
          <p:nvPr/>
        </p:nvSpPr>
        <p:spPr>
          <a:xfrm>
            <a:off x="6166669" y="5369242"/>
            <a:ext cx="2593490" cy="1200329"/>
          </a:xfrm>
          <a:prstGeom prst="rect">
            <a:avLst/>
          </a:prstGeom>
          <a:noFill/>
        </p:spPr>
        <p:txBody>
          <a:bodyPr wrap="square">
            <a:spAutoFit/>
          </a:bodyPr>
          <a:lstStyle/>
          <a:p>
            <a:r>
              <a:rPr lang="en-US" sz="1800" b="1" dirty="0">
                <a:latin typeface="Avenir Heavy" panose="02000503020000020003" pitchFamily="2" charset="0"/>
              </a:rPr>
              <a:t>Result: </a:t>
            </a:r>
            <a:r>
              <a:rPr lang="en-US" b="1" dirty="0">
                <a:latin typeface="Avenir Heavy" panose="02000503020000020003" pitchFamily="2" charset="0"/>
              </a:rPr>
              <a:t>Sometimes undecided between versicolor and virginica</a:t>
            </a:r>
            <a:endParaRPr lang="en-US" sz="1400" dirty="0">
              <a:latin typeface="Avenir Light" panose="020B0402020203020204" pitchFamily="34" charset="77"/>
            </a:endParaRPr>
          </a:p>
        </p:txBody>
      </p:sp>
      <p:sp>
        <p:nvSpPr>
          <p:cNvPr id="5" name="TextBox 4">
            <a:extLst>
              <a:ext uri="{FF2B5EF4-FFF2-40B4-BE49-F238E27FC236}">
                <a16:creationId xmlns:a16="http://schemas.microsoft.com/office/drawing/2014/main" id="{E103D881-3DC5-5592-7D84-8485F7F49A95}"/>
              </a:ext>
            </a:extLst>
          </p:cNvPr>
          <p:cNvSpPr txBox="1"/>
          <p:nvPr/>
        </p:nvSpPr>
        <p:spPr>
          <a:xfrm>
            <a:off x="6245710" y="1120973"/>
            <a:ext cx="2483969" cy="663238"/>
          </a:xfrm>
          <a:prstGeom prst="rect">
            <a:avLst/>
          </a:prstGeom>
          <a:noFill/>
        </p:spPr>
        <p:txBody>
          <a:bodyPr wrap="square">
            <a:spAutoFit/>
          </a:bodyPr>
          <a:lstStyle/>
          <a:p>
            <a:r>
              <a:rPr lang="en-US" sz="1800" b="1" dirty="0">
                <a:latin typeface="Avenir Heavy" panose="02000503020000020003" pitchFamily="2" charset="0"/>
              </a:rPr>
              <a:t>IRIS, HAWKS, SEEDS</a:t>
            </a:r>
          </a:p>
          <a:p>
            <a:r>
              <a:rPr lang="en-US" dirty="0">
                <a:latin typeface="Avenir Light" panose="020B0402020203020204" pitchFamily="34" charset="77"/>
              </a:rPr>
              <a:t>3 classes, 4 features</a:t>
            </a:r>
          </a:p>
        </p:txBody>
      </p:sp>
      <p:pic>
        <p:nvPicPr>
          <p:cNvPr id="2" name="Picture 1">
            <a:extLst>
              <a:ext uri="{FF2B5EF4-FFF2-40B4-BE49-F238E27FC236}">
                <a16:creationId xmlns:a16="http://schemas.microsoft.com/office/drawing/2014/main" id="{A50EDA30-BCE8-A2AB-2E21-470A6A59F947}"/>
              </a:ext>
            </a:extLst>
          </p:cNvPr>
          <p:cNvPicPr>
            <a:picLocks noChangeAspect="1"/>
          </p:cNvPicPr>
          <p:nvPr/>
        </p:nvPicPr>
        <p:blipFill>
          <a:blip r:embed="rId3"/>
          <a:stretch>
            <a:fillRect/>
          </a:stretch>
        </p:blipFill>
        <p:spPr>
          <a:xfrm>
            <a:off x="63499" y="782894"/>
            <a:ext cx="5994641" cy="6075105"/>
          </a:xfrm>
          <a:prstGeom prst="rect">
            <a:avLst/>
          </a:prstGeom>
        </p:spPr>
      </p:pic>
    </p:spTree>
    <p:extLst>
      <p:ext uri="{BB962C8B-B14F-4D97-AF65-F5344CB8AC3E}">
        <p14:creationId xmlns:p14="http://schemas.microsoft.com/office/powerpoint/2010/main" val="295272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RESULTS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7" name="TextBox 6">
            <a:extLst>
              <a:ext uri="{FF2B5EF4-FFF2-40B4-BE49-F238E27FC236}">
                <a16:creationId xmlns:a16="http://schemas.microsoft.com/office/drawing/2014/main" id="{70F14E52-E82C-1D7C-FF3B-09A466175993}"/>
              </a:ext>
            </a:extLst>
          </p:cNvPr>
          <p:cNvSpPr txBox="1"/>
          <p:nvPr/>
        </p:nvSpPr>
        <p:spPr>
          <a:xfrm>
            <a:off x="457200" y="833167"/>
            <a:ext cx="8305800" cy="5632311"/>
          </a:xfrm>
          <a:prstGeom prst="rect">
            <a:avLst/>
          </a:prstGeom>
          <a:noFill/>
          <a:ln w="12700">
            <a:solidFill>
              <a:srgbClr val="002060"/>
            </a:solidFill>
          </a:ln>
        </p:spPr>
        <p:txBody>
          <a:bodyPr wrap="square">
            <a:spAutoFit/>
          </a:bodyPr>
          <a:lstStyle/>
          <a:p>
            <a:r>
              <a:rPr lang="en-US" sz="2400" dirty="0">
                <a:latin typeface="Avenir Light" panose="020B0402020203020204" pitchFamily="34" charset="77"/>
              </a:rPr>
              <a:t>ASKING</a:t>
            </a:r>
          </a:p>
          <a:p>
            <a:r>
              <a:rPr lang="en-US" sz="2400" b="1" dirty="0">
                <a:latin typeface="Avenir Heavy" panose="02000503020000020003" pitchFamily="2" charset="0"/>
              </a:rPr>
              <a:t>Do SMALL continuous changes in the INPUTS lead to SMALL continuous changes in the OUTPUT classifications.</a:t>
            </a:r>
          </a:p>
          <a:p>
            <a:endParaRPr lang="en-US" sz="2400" b="1" dirty="0">
              <a:latin typeface="Avenir Heavy" panose="02000503020000020003" pitchFamily="2" charset="0"/>
            </a:endParaRPr>
          </a:p>
          <a:p>
            <a:r>
              <a:rPr lang="en-US" sz="2400" dirty="0">
                <a:latin typeface="Avenir Light" panose="020B0402020203020204" pitchFamily="34" charset="77"/>
              </a:rPr>
              <a:t>ANSWER</a:t>
            </a:r>
          </a:p>
          <a:p>
            <a:r>
              <a:rPr lang="en-US" sz="2400" b="1" dirty="0">
                <a:latin typeface="Avenir Heavy" panose="02000503020000020003" pitchFamily="2" charset="0"/>
              </a:rPr>
              <a:t>Sometimes YES, sometimes NO.</a:t>
            </a:r>
          </a:p>
          <a:p>
            <a:endParaRPr lang="en-US" sz="2400" b="1" dirty="0">
              <a:latin typeface="Avenir Heavy" panose="02000503020000020003" pitchFamily="2" charset="0"/>
            </a:endParaRPr>
          </a:p>
          <a:p>
            <a:r>
              <a:rPr lang="en-US" sz="2400" dirty="0">
                <a:latin typeface="Avenir Light" panose="020B0402020203020204" pitchFamily="34" charset="77"/>
              </a:rPr>
              <a:t>IMPLICATIONS</a:t>
            </a:r>
          </a:p>
          <a:p>
            <a:r>
              <a:rPr lang="en-US" sz="2400" b="1" dirty="0">
                <a:latin typeface="Avenir Heavy" panose="02000503020000020003" pitchFamily="2" charset="0"/>
              </a:rPr>
              <a:t>This suggests that such UNEXPECTED results are an essential property of some Neural Networks.</a:t>
            </a:r>
          </a:p>
          <a:p>
            <a:endParaRPr lang="en-US" sz="2400" b="1" dirty="0">
              <a:latin typeface="Avenir Heavy" panose="02000503020000020003" pitchFamily="2" charset="0"/>
            </a:endParaRPr>
          </a:p>
          <a:p>
            <a:r>
              <a:rPr lang="en-US" sz="2400" b="1" dirty="0">
                <a:latin typeface="Avenir Heavy" panose="02000503020000020003" pitchFamily="2" charset="0"/>
              </a:rPr>
              <a:t>We may need to explore other computational structures for AI to see if they are less likely to produce such (dangerously) wrong classifications.</a:t>
            </a:r>
          </a:p>
        </p:txBody>
      </p:sp>
    </p:spTree>
    <p:extLst>
      <p:ext uri="{BB962C8B-B14F-4D97-AF65-F5344CB8AC3E}">
        <p14:creationId xmlns:p14="http://schemas.microsoft.com/office/powerpoint/2010/main" val="3269877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1524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“Adversarial Examples”, “Hallucinations”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12" name="TextBox 11">
            <a:extLst>
              <a:ext uri="{FF2B5EF4-FFF2-40B4-BE49-F238E27FC236}">
                <a16:creationId xmlns:a16="http://schemas.microsoft.com/office/drawing/2014/main" id="{F031F6D7-BF61-0D10-5D3E-C32142097CC2}"/>
              </a:ext>
            </a:extLst>
          </p:cNvPr>
          <p:cNvSpPr txBox="1"/>
          <p:nvPr/>
        </p:nvSpPr>
        <p:spPr>
          <a:xfrm>
            <a:off x="1855924" y="640623"/>
            <a:ext cx="6145075" cy="369332"/>
          </a:xfrm>
          <a:prstGeom prst="rect">
            <a:avLst/>
          </a:prstGeom>
          <a:noFill/>
        </p:spPr>
        <p:txBody>
          <a:bodyPr wrap="square">
            <a:spAutoFit/>
          </a:bodyPr>
          <a:lstStyle/>
          <a:p>
            <a:r>
              <a:rPr lang="en-US" dirty="0">
                <a:solidFill>
                  <a:srgbClr val="00B050"/>
                </a:solidFill>
                <a:latin typeface="Avenir Light" panose="020B0402020203020204" pitchFamily="34" charset="77"/>
              </a:rPr>
              <a:t>Small changes </a:t>
            </a:r>
            <a:r>
              <a:rPr lang="en-US" dirty="0">
                <a:latin typeface="Avenir Light" panose="020B0402020203020204" pitchFamily="34" charset="77"/>
              </a:rPr>
              <a:t>in input, </a:t>
            </a:r>
            <a:r>
              <a:rPr lang="en-US" dirty="0">
                <a:solidFill>
                  <a:srgbClr val="FF0000"/>
                </a:solidFill>
                <a:latin typeface="Avenir Light" panose="020B0402020203020204" pitchFamily="34" charset="77"/>
              </a:rPr>
              <a:t>BIG mistakes</a:t>
            </a:r>
            <a:r>
              <a:rPr lang="en-US" dirty="0">
                <a:latin typeface="Avenir Light" panose="020B0402020203020204" pitchFamily="34" charset="77"/>
              </a:rPr>
              <a:t> in ANN output.</a:t>
            </a:r>
          </a:p>
        </p:txBody>
      </p:sp>
      <p:sp>
        <p:nvSpPr>
          <p:cNvPr id="14" name="TextBox 13">
            <a:extLst>
              <a:ext uri="{FF2B5EF4-FFF2-40B4-BE49-F238E27FC236}">
                <a16:creationId xmlns:a16="http://schemas.microsoft.com/office/drawing/2014/main" id="{34E525F6-350A-EB06-2C24-1BA5F2E52A43}"/>
              </a:ext>
            </a:extLst>
          </p:cNvPr>
          <p:cNvSpPr txBox="1"/>
          <p:nvPr/>
        </p:nvSpPr>
        <p:spPr>
          <a:xfrm>
            <a:off x="4798621" y="2209800"/>
            <a:ext cx="3276600" cy="584775"/>
          </a:xfrm>
          <a:prstGeom prst="rect">
            <a:avLst/>
          </a:prstGeom>
          <a:noFill/>
        </p:spPr>
        <p:txBody>
          <a:bodyPr wrap="square">
            <a:spAutoFit/>
          </a:bodyPr>
          <a:lstStyle/>
          <a:p>
            <a:r>
              <a:rPr lang="en-US" sz="1600" dirty="0">
                <a:latin typeface="Avenir Light" panose="020B0402020203020204" pitchFamily="34" charset="77"/>
              </a:rPr>
              <a:t>K. </a:t>
            </a:r>
            <a:r>
              <a:rPr lang="en-US" sz="1600" dirty="0" err="1">
                <a:latin typeface="Avenir Light" panose="020B0402020203020204" pitchFamily="34" charset="77"/>
              </a:rPr>
              <a:t>Eykholt</a:t>
            </a:r>
            <a:r>
              <a:rPr lang="en-US" sz="1600" dirty="0">
                <a:latin typeface="Avenir Light" panose="020B0402020203020204" pitchFamily="34" charset="77"/>
              </a:rPr>
              <a:t> et al. 2018. arXiv:1707.08945v5 </a:t>
            </a:r>
          </a:p>
        </p:txBody>
      </p:sp>
      <p:pic>
        <p:nvPicPr>
          <p:cNvPr id="16" name="Picture 15">
            <a:extLst>
              <a:ext uri="{FF2B5EF4-FFF2-40B4-BE49-F238E27FC236}">
                <a16:creationId xmlns:a16="http://schemas.microsoft.com/office/drawing/2014/main" id="{5FA82667-37AA-5277-47C9-538F52222481}"/>
              </a:ext>
            </a:extLst>
          </p:cNvPr>
          <p:cNvPicPr>
            <a:picLocks noChangeAspect="1"/>
          </p:cNvPicPr>
          <p:nvPr/>
        </p:nvPicPr>
        <p:blipFill>
          <a:blip r:embed="rId3"/>
          <a:stretch>
            <a:fillRect/>
          </a:stretch>
        </p:blipFill>
        <p:spPr>
          <a:xfrm>
            <a:off x="1133200" y="2057538"/>
            <a:ext cx="1030956" cy="1077172"/>
          </a:xfrm>
          <a:prstGeom prst="rect">
            <a:avLst/>
          </a:prstGeom>
        </p:spPr>
      </p:pic>
      <p:pic>
        <p:nvPicPr>
          <p:cNvPr id="17" name="Picture 16">
            <a:extLst>
              <a:ext uri="{FF2B5EF4-FFF2-40B4-BE49-F238E27FC236}">
                <a16:creationId xmlns:a16="http://schemas.microsoft.com/office/drawing/2014/main" id="{339D7A98-473A-7819-FB5A-CE6190BAC0C1}"/>
              </a:ext>
            </a:extLst>
          </p:cNvPr>
          <p:cNvPicPr>
            <a:picLocks noChangeAspect="1"/>
          </p:cNvPicPr>
          <p:nvPr/>
        </p:nvPicPr>
        <p:blipFill>
          <a:blip r:embed="rId4"/>
          <a:stretch>
            <a:fillRect/>
          </a:stretch>
        </p:blipFill>
        <p:spPr>
          <a:xfrm>
            <a:off x="3224368" y="2060738"/>
            <a:ext cx="859130" cy="1139662"/>
          </a:xfrm>
          <a:prstGeom prst="rect">
            <a:avLst/>
          </a:prstGeom>
        </p:spPr>
      </p:pic>
      <p:sp>
        <p:nvSpPr>
          <p:cNvPr id="18" name="TextBox 17">
            <a:extLst>
              <a:ext uri="{FF2B5EF4-FFF2-40B4-BE49-F238E27FC236}">
                <a16:creationId xmlns:a16="http://schemas.microsoft.com/office/drawing/2014/main" id="{8B564C13-8447-D69D-EBC7-BCEE3FBB7CEC}"/>
              </a:ext>
            </a:extLst>
          </p:cNvPr>
          <p:cNvSpPr txBox="1"/>
          <p:nvPr/>
        </p:nvSpPr>
        <p:spPr>
          <a:xfrm>
            <a:off x="838200" y="1143000"/>
            <a:ext cx="1620957" cy="400110"/>
          </a:xfrm>
          <a:prstGeom prst="rect">
            <a:avLst/>
          </a:prstGeom>
          <a:noFill/>
        </p:spPr>
        <p:txBody>
          <a:bodyPr wrap="none" rtlCol="0">
            <a:spAutoFit/>
          </a:bodyPr>
          <a:lstStyle/>
          <a:p>
            <a:r>
              <a:rPr lang="en-US" sz="2000" b="1" dirty="0">
                <a:latin typeface="Avenir Heavy" panose="02000503020000020003" pitchFamily="2" charset="0"/>
              </a:rPr>
              <a:t>input image</a:t>
            </a:r>
          </a:p>
        </p:txBody>
      </p:sp>
      <p:sp>
        <p:nvSpPr>
          <p:cNvPr id="19" name="TextBox 18">
            <a:extLst>
              <a:ext uri="{FF2B5EF4-FFF2-40B4-BE49-F238E27FC236}">
                <a16:creationId xmlns:a16="http://schemas.microsoft.com/office/drawing/2014/main" id="{6885C47B-B1E9-89BC-94EB-593882E3C1C5}"/>
              </a:ext>
            </a:extLst>
          </p:cNvPr>
          <p:cNvSpPr txBox="1"/>
          <p:nvPr/>
        </p:nvSpPr>
        <p:spPr>
          <a:xfrm>
            <a:off x="2590800" y="1143000"/>
            <a:ext cx="2586221" cy="400110"/>
          </a:xfrm>
          <a:prstGeom prst="rect">
            <a:avLst/>
          </a:prstGeom>
          <a:noFill/>
        </p:spPr>
        <p:txBody>
          <a:bodyPr wrap="none" rtlCol="0">
            <a:spAutoFit/>
          </a:bodyPr>
          <a:lstStyle/>
          <a:p>
            <a:r>
              <a:rPr lang="en-US" sz="2000" b="1" dirty="0">
                <a:latin typeface="Avenir Heavy" panose="02000503020000020003" pitchFamily="2" charset="0"/>
              </a:rPr>
              <a:t>output classification</a:t>
            </a:r>
          </a:p>
        </p:txBody>
      </p:sp>
      <p:pic>
        <p:nvPicPr>
          <p:cNvPr id="20" name="Picture 19">
            <a:extLst>
              <a:ext uri="{FF2B5EF4-FFF2-40B4-BE49-F238E27FC236}">
                <a16:creationId xmlns:a16="http://schemas.microsoft.com/office/drawing/2014/main" id="{D2F61178-AAC7-1EA3-8C97-99975F2E11B0}"/>
              </a:ext>
            </a:extLst>
          </p:cNvPr>
          <p:cNvPicPr>
            <a:picLocks noChangeAspect="1"/>
          </p:cNvPicPr>
          <p:nvPr/>
        </p:nvPicPr>
        <p:blipFill>
          <a:blip r:embed="rId5"/>
          <a:stretch>
            <a:fillRect/>
          </a:stretch>
        </p:blipFill>
        <p:spPr>
          <a:xfrm>
            <a:off x="838200" y="3228317"/>
            <a:ext cx="1763425" cy="1084852"/>
          </a:xfrm>
          <a:prstGeom prst="rect">
            <a:avLst/>
          </a:prstGeom>
        </p:spPr>
      </p:pic>
      <p:sp>
        <p:nvSpPr>
          <p:cNvPr id="22" name="Down Arrow 21">
            <a:extLst>
              <a:ext uri="{FF2B5EF4-FFF2-40B4-BE49-F238E27FC236}">
                <a16:creationId xmlns:a16="http://schemas.microsoft.com/office/drawing/2014/main" id="{670A4FA0-0CF2-0BCA-E632-6E717F796C43}"/>
              </a:ext>
            </a:extLst>
          </p:cNvPr>
          <p:cNvSpPr/>
          <p:nvPr/>
        </p:nvSpPr>
        <p:spPr bwMode="auto">
          <a:xfrm>
            <a:off x="1324828" y="1519811"/>
            <a:ext cx="692322" cy="40011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3" name="Down Arrow 22">
            <a:extLst>
              <a:ext uri="{FF2B5EF4-FFF2-40B4-BE49-F238E27FC236}">
                <a16:creationId xmlns:a16="http://schemas.microsoft.com/office/drawing/2014/main" id="{6DB8C707-E4BF-2FB8-348E-021BAF6CF51C}"/>
              </a:ext>
            </a:extLst>
          </p:cNvPr>
          <p:cNvSpPr/>
          <p:nvPr/>
        </p:nvSpPr>
        <p:spPr bwMode="auto">
          <a:xfrm>
            <a:off x="3270078" y="1519811"/>
            <a:ext cx="692322" cy="40011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TextBox 23">
            <a:extLst>
              <a:ext uri="{FF2B5EF4-FFF2-40B4-BE49-F238E27FC236}">
                <a16:creationId xmlns:a16="http://schemas.microsoft.com/office/drawing/2014/main" id="{D083D555-4325-6A3F-05D9-B1DDADAA8F06}"/>
              </a:ext>
            </a:extLst>
          </p:cNvPr>
          <p:cNvSpPr txBox="1"/>
          <p:nvPr/>
        </p:nvSpPr>
        <p:spPr>
          <a:xfrm>
            <a:off x="3128583" y="3411691"/>
            <a:ext cx="1072730" cy="707886"/>
          </a:xfrm>
          <a:prstGeom prst="rect">
            <a:avLst/>
          </a:prstGeom>
          <a:noFill/>
          <a:ln>
            <a:solidFill>
              <a:schemeClr val="tx1"/>
            </a:solidFill>
          </a:ln>
        </p:spPr>
        <p:txBody>
          <a:bodyPr wrap="none" rtlCol="0">
            <a:spAutoFit/>
          </a:bodyPr>
          <a:lstStyle/>
          <a:p>
            <a:pPr algn="ctr"/>
            <a:r>
              <a:rPr lang="en-US" sz="2000" b="1" dirty="0">
                <a:latin typeface="Avenir Heavy" panose="02000503020000020003" pitchFamily="2" charset="0"/>
              </a:rPr>
              <a:t>cows in</a:t>
            </a:r>
          </a:p>
          <a:p>
            <a:pPr algn="ctr"/>
            <a:r>
              <a:rPr lang="en-US" sz="2000" b="1" dirty="0">
                <a:latin typeface="Avenir Heavy" panose="02000503020000020003" pitchFamily="2" charset="0"/>
              </a:rPr>
              <a:t>a field</a:t>
            </a:r>
          </a:p>
        </p:txBody>
      </p:sp>
      <p:sp>
        <p:nvSpPr>
          <p:cNvPr id="28" name="TextBox 27">
            <a:extLst>
              <a:ext uri="{FF2B5EF4-FFF2-40B4-BE49-F238E27FC236}">
                <a16:creationId xmlns:a16="http://schemas.microsoft.com/office/drawing/2014/main" id="{CC979F5E-E7EF-873E-2AAE-56C8E770387E}"/>
              </a:ext>
            </a:extLst>
          </p:cNvPr>
          <p:cNvSpPr txBox="1"/>
          <p:nvPr/>
        </p:nvSpPr>
        <p:spPr>
          <a:xfrm>
            <a:off x="4798621" y="3411691"/>
            <a:ext cx="3581400" cy="584775"/>
          </a:xfrm>
          <a:prstGeom prst="rect">
            <a:avLst/>
          </a:prstGeom>
          <a:noFill/>
        </p:spPr>
        <p:txBody>
          <a:bodyPr wrap="square">
            <a:spAutoFit/>
          </a:bodyPr>
          <a:lstStyle/>
          <a:p>
            <a:r>
              <a:rPr lang="en-US" sz="1600" dirty="0">
                <a:latin typeface="Avenir Light" panose="020B0402020203020204" pitchFamily="34" charset="77"/>
              </a:rPr>
              <a:t>H. Siegel in D. Monroe 2021</a:t>
            </a:r>
          </a:p>
          <a:p>
            <a:r>
              <a:rPr lang="en-US" sz="1600" dirty="0" err="1">
                <a:latin typeface="Avenir Light" panose="020B0402020203020204" pitchFamily="34" charset="77"/>
              </a:rPr>
              <a:t>Commun</a:t>
            </a:r>
            <a:r>
              <a:rPr lang="en-US" sz="1600" dirty="0">
                <a:latin typeface="Avenir Light" panose="020B0402020203020204" pitchFamily="34" charset="77"/>
              </a:rPr>
              <a:t>. ACM 64</a:t>
            </a:r>
            <a:r>
              <a:rPr lang="en-US" sz="1600" dirty="0">
                <a:latin typeface="Avenir Light" panose="020B0402020203020204" pitchFamily="34" charset="77"/>
                <a:sym typeface="Wingdings" pitchFamily="2" charset="2"/>
              </a:rPr>
              <a:t>(No. 6)15-16</a:t>
            </a:r>
            <a:r>
              <a:rPr lang="en-US" sz="1600" dirty="0">
                <a:latin typeface="Avenir Light" panose="020B0402020203020204" pitchFamily="34" charset="77"/>
              </a:rPr>
              <a:t> </a:t>
            </a:r>
          </a:p>
        </p:txBody>
      </p:sp>
      <p:pic>
        <p:nvPicPr>
          <p:cNvPr id="29" name="Picture 28">
            <a:extLst>
              <a:ext uri="{FF2B5EF4-FFF2-40B4-BE49-F238E27FC236}">
                <a16:creationId xmlns:a16="http://schemas.microsoft.com/office/drawing/2014/main" id="{679724EA-2B82-E129-74D5-B0F055504973}"/>
              </a:ext>
            </a:extLst>
          </p:cNvPr>
          <p:cNvPicPr>
            <a:picLocks noChangeAspect="1"/>
          </p:cNvPicPr>
          <p:nvPr/>
        </p:nvPicPr>
        <p:blipFill>
          <a:blip r:embed="rId6"/>
          <a:stretch>
            <a:fillRect/>
          </a:stretch>
        </p:blipFill>
        <p:spPr>
          <a:xfrm>
            <a:off x="1164851" y="4450897"/>
            <a:ext cx="1075530" cy="1075530"/>
          </a:xfrm>
          <a:prstGeom prst="rect">
            <a:avLst/>
          </a:prstGeom>
        </p:spPr>
      </p:pic>
      <p:pic>
        <p:nvPicPr>
          <p:cNvPr id="30" name="Picture 29">
            <a:extLst>
              <a:ext uri="{FF2B5EF4-FFF2-40B4-BE49-F238E27FC236}">
                <a16:creationId xmlns:a16="http://schemas.microsoft.com/office/drawing/2014/main" id="{0B4C5AF9-EE90-5EA4-429C-6CDEC2DFF44A}"/>
              </a:ext>
            </a:extLst>
          </p:cNvPr>
          <p:cNvPicPr>
            <a:picLocks noChangeAspect="1"/>
          </p:cNvPicPr>
          <p:nvPr/>
        </p:nvPicPr>
        <p:blipFill>
          <a:blip r:embed="rId7"/>
          <a:stretch>
            <a:fillRect/>
          </a:stretch>
        </p:blipFill>
        <p:spPr>
          <a:xfrm>
            <a:off x="1164851" y="5626971"/>
            <a:ext cx="1075530" cy="1043183"/>
          </a:xfrm>
          <a:prstGeom prst="rect">
            <a:avLst/>
          </a:prstGeom>
        </p:spPr>
      </p:pic>
      <p:sp>
        <p:nvSpPr>
          <p:cNvPr id="32" name="TextBox 31">
            <a:extLst>
              <a:ext uri="{FF2B5EF4-FFF2-40B4-BE49-F238E27FC236}">
                <a16:creationId xmlns:a16="http://schemas.microsoft.com/office/drawing/2014/main" id="{DA6D5C4A-9F76-01D3-01D7-4C91456108B9}"/>
              </a:ext>
            </a:extLst>
          </p:cNvPr>
          <p:cNvSpPr txBox="1"/>
          <p:nvPr/>
        </p:nvSpPr>
        <p:spPr>
          <a:xfrm>
            <a:off x="4798621" y="5042196"/>
            <a:ext cx="4267200" cy="584775"/>
          </a:xfrm>
          <a:prstGeom prst="rect">
            <a:avLst/>
          </a:prstGeom>
          <a:noFill/>
        </p:spPr>
        <p:txBody>
          <a:bodyPr wrap="square">
            <a:spAutoFit/>
          </a:bodyPr>
          <a:lstStyle/>
          <a:p>
            <a:r>
              <a:rPr lang="en-US" sz="1600" dirty="0">
                <a:latin typeface="Avenir Light" panose="020B0402020203020204" pitchFamily="34" charset="77"/>
              </a:rPr>
              <a:t>L. Engstrom et al. 2017. https://</a:t>
            </a:r>
            <a:r>
              <a:rPr lang="en-US" sz="1600" dirty="0" err="1">
                <a:latin typeface="Avenir Light" panose="020B0402020203020204" pitchFamily="34" charset="77"/>
              </a:rPr>
              <a:t>openreview.net</a:t>
            </a:r>
            <a:r>
              <a:rPr lang="en-US" sz="1600" dirty="0">
                <a:latin typeface="Avenir Light" panose="020B0402020203020204" pitchFamily="34" charset="77"/>
              </a:rPr>
              <a:t>/</a:t>
            </a:r>
            <a:r>
              <a:rPr lang="en-US" sz="1600" dirty="0" err="1">
                <a:latin typeface="Avenir Light" panose="020B0402020203020204" pitchFamily="34" charset="77"/>
              </a:rPr>
              <a:t>pdf?id</a:t>
            </a:r>
            <a:r>
              <a:rPr lang="en-US" sz="1600" dirty="0">
                <a:latin typeface="Avenir Light" panose="020B0402020203020204" pitchFamily="34" charset="77"/>
              </a:rPr>
              <a:t>=</a:t>
            </a:r>
            <a:r>
              <a:rPr lang="en-US" sz="1600" dirty="0" err="1">
                <a:latin typeface="Avenir Light" panose="020B0402020203020204" pitchFamily="34" charset="77"/>
              </a:rPr>
              <a:t>BJfvknCqFQ</a:t>
            </a:r>
            <a:endParaRPr lang="en-US" sz="1600" dirty="0">
              <a:latin typeface="Avenir Light" panose="020B0402020203020204" pitchFamily="34" charset="77"/>
            </a:endParaRPr>
          </a:p>
        </p:txBody>
      </p:sp>
      <p:sp>
        <p:nvSpPr>
          <p:cNvPr id="33" name="TextBox 32">
            <a:extLst>
              <a:ext uri="{FF2B5EF4-FFF2-40B4-BE49-F238E27FC236}">
                <a16:creationId xmlns:a16="http://schemas.microsoft.com/office/drawing/2014/main" id="{F9F60EF7-DDA1-EBCD-DFEB-C6514F4E13C7}"/>
              </a:ext>
            </a:extLst>
          </p:cNvPr>
          <p:cNvSpPr txBox="1"/>
          <p:nvPr/>
        </p:nvSpPr>
        <p:spPr>
          <a:xfrm>
            <a:off x="3142992" y="4728764"/>
            <a:ext cx="1021882" cy="400110"/>
          </a:xfrm>
          <a:prstGeom prst="rect">
            <a:avLst/>
          </a:prstGeom>
          <a:noFill/>
          <a:ln>
            <a:solidFill>
              <a:schemeClr val="tx1"/>
            </a:solidFill>
          </a:ln>
        </p:spPr>
        <p:txBody>
          <a:bodyPr wrap="none" rtlCol="0">
            <a:spAutoFit/>
          </a:bodyPr>
          <a:lstStyle/>
          <a:p>
            <a:pPr algn="ctr"/>
            <a:r>
              <a:rPr lang="en-US" sz="2000" dirty="0">
                <a:latin typeface="Avenir Heavy" panose="02000503020000020003" pitchFamily="2" charset="0"/>
              </a:rPr>
              <a:t>vulture</a:t>
            </a:r>
          </a:p>
        </p:txBody>
      </p:sp>
      <p:sp>
        <p:nvSpPr>
          <p:cNvPr id="35" name="TextBox 34">
            <a:extLst>
              <a:ext uri="{FF2B5EF4-FFF2-40B4-BE49-F238E27FC236}">
                <a16:creationId xmlns:a16="http://schemas.microsoft.com/office/drawing/2014/main" id="{20CD2E67-473D-10C1-5EA5-B6A484AA66D4}"/>
              </a:ext>
            </a:extLst>
          </p:cNvPr>
          <p:cNvSpPr txBox="1"/>
          <p:nvPr/>
        </p:nvSpPr>
        <p:spPr>
          <a:xfrm>
            <a:off x="2935209" y="5948507"/>
            <a:ext cx="1459478" cy="400110"/>
          </a:xfrm>
          <a:prstGeom prst="rect">
            <a:avLst/>
          </a:prstGeom>
          <a:noFill/>
          <a:ln>
            <a:solidFill>
              <a:schemeClr val="tx1"/>
            </a:solidFill>
          </a:ln>
        </p:spPr>
        <p:txBody>
          <a:bodyPr wrap="square">
            <a:spAutoFit/>
          </a:bodyPr>
          <a:lstStyle/>
          <a:p>
            <a:pPr algn="ctr"/>
            <a:r>
              <a:rPr lang="en-US" sz="2000" b="1" dirty="0">
                <a:effectLst/>
                <a:latin typeface="Avenir Heavy" panose="02000503020000020003" pitchFamily="2" charset="0"/>
              </a:rPr>
              <a:t>orangutan </a:t>
            </a:r>
            <a:endParaRPr lang="en-US" sz="2000" b="1" dirty="0">
              <a:latin typeface="Avenir Heavy" panose="02000503020000020003" pitchFamily="2" charset="0"/>
            </a:endParaRPr>
          </a:p>
        </p:txBody>
      </p:sp>
    </p:spTree>
    <p:extLst>
      <p:ext uri="{BB962C8B-B14F-4D97-AF65-F5344CB8AC3E}">
        <p14:creationId xmlns:p14="http://schemas.microsoft.com/office/powerpoint/2010/main" val="2562419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1"/>
          <p:cNvSpPr txBox="1">
            <a:spLocks noChangeArrowheads="1"/>
          </p:cNvSpPr>
          <p:nvPr/>
        </p:nvSpPr>
        <p:spPr bwMode="auto">
          <a:xfrm>
            <a:off x="254717" y="228600"/>
            <a:ext cx="8763000" cy="1200329"/>
          </a:xfrm>
          <a:prstGeom prst="rect">
            <a:avLst/>
          </a:prstGeom>
          <a:noFill/>
          <a:ln w="9525">
            <a:solidFill>
              <a:srgbClr val="00009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lvl="0" algn="ctr">
              <a:defRPr/>
            </a:pPr>
            <a:r>
              <a:rPr kumimoji="0" lang="en-US" sz="3600" b="1" i="0" u="none" strike="noStrike" kern="1200" cap="none" spc="0" normalizeH="0" baseline="0" noProof="0" dirty="0">
                <a:ln>
                  <a:noFill/>
                </a:ln>
                <a:solidFill>
                  <a:srgbClr val="000090"/>
                </a:solidFill>
                <a:effectLst/>
                <a:uLnTx/>
                <a:uFillTx/>
                <a:latin typeface="Avenir Heavy"/>
                <a:ea typeface="ＭＳ Ｐゴシック" charset="0"/>
                <a:cs typeface="Avenir Heavy"/>
              </a:rPr>
              <a:t>Tools and Visualizations for Exploring</a:t>
            </a:r>
          </a:p>
          <a:p>
            <a:pPr lvl="0" algn="ctr">
              <a:defRPr/>
            </a:pPr>
            <a:r>
              <a:rPr lang="en-US" sz="3600" b="1" dirty="0">
                <a:solidFill>
                  <a:srgbClr val="000090"/>
                </a:solidFill>
                <a:latin typeface="Avenir Heavy"/>
                <a:cs typeface="Avenir Heavy"/>
              </a:rPr>
              <a:t>Classification Landscapes</a:t>
            </a:r>
            <a:endParaRPr kumimoji="0" lang="en-US" sz="3600" b="1" i="0" u="none" strike="noStrike" kern="1200" cap="none" spc="0" normalizeH="0" baseline="0" noProof="0" dirty="0">
              <a:ln>
                <a:noFill/>
              </a:ln>
              <a:solidFill>
                <a:srgbClr val="000090"/>
              </a:solidFill>
              <a:effectLst/>
              <a:uLnTx/>
              <a:uFillTx/>
              <a:latin typeface="Avenir Heavy"/>
              <a:ea typeface="ＭＳ Ｐゴシック" charset="0"/>
              <a:cs typeface="Avenir Heavy"/>
            </a:endParaRPr>
          </a:p>
        </p:txBody>
      </p:sp>
      <p:sp>
        <p:nvSpPr>
          <p:cNvPr id="2" name="Rectangle 1"/>
          <p:cNvSpPr/>
          <p:nvPr/>
        </p:nvSpPr>
        <p:spPr>
          <a:xfrm>
            <a:off x="2693117" y="2007213"/>
            <a:ext cx="3886200" cy="830997"/>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b="1" dirty="0">
                <a:latin typeface="Avenir Heavy" panose="02000503020000020003" pitchFamily="2" charset="0"/>
                <a:ea typeface="ＭＳ Ｐゴシック" charset="-128"/>
                <a:cs typeface="ＭＳ Ｐゴシック" charset="-128"/>
              </a:rPr>
              <a:t>W</a:t>
            </a:r>
            <a:r>
              <a:rPr kumimoji="0" lang="en-US" sz="2400" b="1" u="none" strike="noStrike" kern="1200" cap="none" spc="0" normalizeH="0" baseline="0" noProof="0" dirty="0" err="1">
                <a:ln>
                  <a:noFill/>
                </a:ln>
                <a:effectLst/>
                <a:uLnTx/>
                <a:uFillTx/>
                <a:latin typeface="Avenir Heavy" panose="02000503020000020003" pitchFamily="2" charset="0"/>
                <a:ea typeface="ＭＳ Ｐゴシック" charset="-128"/>
                <a:cs typeface="ＭＳ Ｐゴシック" charset="-128"/>
              </a:rPr>
              <a:t>illiam</a:t>
            </a:r>
            <a:r>
              <a:rPr kumimoji="0" lang="en-US" sz="2400" b="1" u="none" strike="noStrike" kern="1200" cap="none" spc="0" normalizeH="0" baseline="0" noProof="0" dirty="0">
                <a:ln>
                  <a:noFill/>
                </a:ln>
                <a:effectLst/>
                <a:uLnTx/>
                <a:uFillTx/>
                <a:latin typeface="Avenir Heavy" panose="02000503020000020003" pitchFamily="2" charset="0"/>
                <a:ea typeface="ＭＳ Ｐゴシック" charset="-128"/>
                <a:cs typeface="ＭＳ Ｐゴシック" charset="-128"/>
              </a:rPr>
              <a:t> Powers</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dirty="0">
                <a:latin typeface="Avenir Light" panose="020B0402020203020204" pitchFamily="34" charset="77"/>
                <a:ea typeface="ＭＳ Ｐゴシック" charset="-128"/>
                <a:cs typeface="ＭＳ Ｐゴシック" charset="-128"/>
              </a:rPr>
              <a:t>wpqc21@gmail.com</a:t>
            </a:r>
          </a:p>
        </p:txBody>
      </p:sp>
      <p:sp>
        <p:nvSpPr>
          <p:cNvPr id="4" name="Rectangle 3">
            <a:extLst>
              <a:ext uri="{FF2B5EF4-FFF2-40B4-BE49-F238E27FC236}">
                <a16:creationId xmlns:a16="http://schemas.microsoft.com/office/drawing/2014/main" id="{D959A319-4908-7299-ADD6-C467F8D16BD7}"/>
              </a:ext>
            </a:extLst>
          </p:cNvPr>
          <p:cNvSpPr/>
          <p:nvPr/>
        </p:nvSpPr>
        <p:spPr>
          <a:xfrm>
            <a:off x="1828800" y="4548782"/>
            <a:ext cx="5989320" cy="1200329"/>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b="1" dirty="0">
                <a:latin typeface="Avenir Heavy" panose="02000503020000020003" pitchFamily="2" charset="0"/>
                <a:ea typeface="ＭＳ Ｐゴシック" charset="-128"/>
                <a:cs typeface="ＭＳ Ｐゴシック" charset="-128"/>
              </a:rPr>
              <a:t>Larry S. </a:t>
            </a:r>
            <a:r>
              <a:rPr lang="en-US" sz="2400" b="1" dirty="0" err="1">
                <a:latin typeface="Avenir Heavy" panose="02000503020000020003" pitchFamily="2" charset="0"/>
                <a:ea typeface="ＭＳ Ｐゴシック" charset="-128"/>
                <a:cs typeface="ＭＳ Ｐゴシック" charset="-128"/>
              </a:rPr>
              <a:t>Liebovitch</a:t>
            </a:r>
            <a:endParaRPr kumimoji="0" lang="en-US" sz="2400" b="1" u="none" strike="noStrike" kern="1200" cap="none" spc="0" normalizeH="0" baseline="0" noProof="0" dirty="0">
              <a:ln>
                <a:noFill/>
              </a:ln>
              <a:effectLst/>
              <a:uLnTx/>
              <a:uFillTx/>
              <a:latin typeface="Avenir Heavy" panose="02000503020000020003" pitchFamily="2" charset="0"/>
              <a:ea typeface="ＭＳ Ｐゴシック" charset="-128"/>
              <a:cs typeface="ＭＳ Ｐゴシック" charset="-128"/>
            </a:endParaRPr>
          </a:p>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dirty="0">
                <a:latin typeface="Avenir Light" panose="020B0402020203020204" pitchFamily="34" charset="77"/>
                <a:ea typeface="ＭＳ Ｐゴシック" charset="-128"/>
                <a:cs typeface="ＭＳ Ｐゴシック" charset="-128"/>
              </a:rPr>
              <a:t>LSL2140@columbia.edu</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dirty="0">
                <a:latin typeface="Avenir Light" panose="020B0402020203020204" pitchFamily="34" charset="77"/>
                <a:ea typeface="ＭＳ Ｐゴシック" charset="-128"/>
                <a:cs typeface="ＭＳ Ｐゴシック" charset="-128"/>
              </a:rPr>
              <a:t>https://</a:t>
            </a:r>
            <a:r>
              <a:rPr lang="en-US" sz="2400" dirty="0" err="1">
                <a:latin typeface="Avenir Light" panose="020B0402020203020204" pitchFamily="34" charset="77"/>
                <a:ea typeface="ＭＳ Ｐゴシック" charset="-128"/>
                <a:cs typeface="ＭＳ Ｐゴシック" charset="-128"/>
              </a:rPr>
              <a:t>sites.google.com</a:t>
            </a:r>
            <a:r>
              <a:rPr lang="en-US" sz="2400" dirty="0">
                <a:latin typeface="Avenir Light" panose="020B0402020203020204" pitchFamily="34" charset="77"/>
                <a:ea typeface="ＭＳ Ｐゴシック" charset="-128"/>
                <a:cs typeface="ＭＳ Ｐゴシック" charset="-128"/>
              </a:rPr>
              <a:t>/view/Larry-</a:t>
            </a:r>
            <a:r>
              <a:rPr lang="en-US" sz="2400" dirty="0" err="1">
                <a:latin typeface="Avenir Light" panose="020B0402020203020204" pitchFamily="34" charset="77"/>
                <a:ea typeface="ＭＳ Ｐゴシック" charset="-128"/>
                <a:cs typeface="ＭＳ Ｐゴシック" charset="-128"/>
              </a:rPr>
              <a:t>phd</a:t>
            </a:r>
            <a:endParaRPr lang="en-US" sz="2400" dirty="0">
              <a:latin typeface="Avenir Light" panose="020B0402020203020204" pitchFamily="34" charset="77"/>
              <a:ea typeface="ＭＳ Ｐゴシック" charset="-128"/>
              <a:cs typeface="ＭＳ Ｐゴシック" charset="-128"/>
            </a:endParaRPr>
          </a:p>
        </p:txBody>
      </p:sp>
      <p:sp>
        <p:nvSpPr>
          <p:cNvPr id="7" name="Rectangle 6">
            <a:extLst>
              <a:ext uri="{FF2B5EF4-FFF2-40B4-BE49-F238E27FC236}">
                <a16:creationId xmlns:a16="http://schemas.microsoft.com/office/drawing/2014/main" id="{ACD149B2-798D-7368-1DEE-1A7B137920D3}"/>
              </a:ext>
            </a:extLst>
          </p:cNvPr>
          <p:cNvSpPr/>
          <p:nvPr/>
        </p:nvSpPr>
        <p:spPr>
          <a:xfrm>
            <a:off x="2693117" y="3260942"/>
            <a:ext cx="3886200" cy="830997"/>
          </a:xfrm>
          <a:prstGeom prst="rect">
            <a:avLst/>
          </a:prstGeom>
        </p:spPr>
        <p:txBody>
          <a:bodyPr wrap="square">
            <a:spAutoFit/>
          </a:body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2400" b="1" u="none" strike="noStrike" kern="1200" cap="none" spc="0" normalizeH="0" baseline="0" noProof="0" dirty="0">
                <a:ln>
                  <a:noFill/>
                </a:ln>
                <a:effectLst/>
                <a:uLnTx/>
                <a:uFillTx/>
                <a:latin typeface="Avenir Heavy" panose="02000503020000020003" pitchFamily="2" charset="0"/>
                <a:ea typeface="ＭＳ Ｐゴシック" charset="-128"/>
                <a:cs typeface="ＭＳ Ｐゴシック" charset="-128"/>
              </a:rPr>
              <a:t>Lin Shi</a:t>
            </a:r>
          </a:p>
          <a:p>
            <a:pPr marL="0" marR="0" lvl="1" indent="0" algn="ctr" defTabSz="914400" rtl="0" eaLnBrk="0" fontAlgn="base" latinLnBrk="0" hangingPunct="0">
              <a:lnSpc>
                <a:spcPct val="100000"/>
              </a:lnSpc>
              <a:spcBef>
                <a:spcPct val="0"/>
              </a:spcBef>
              <a:spcAft>
                <a:spcPct val="0"/>
              </a:spcAft>
              <a:buClrTx/>
              <a:buSzTx/>
              <a:buFontTx/>
              <a:buNone/>
              <a:tabLst/>
              <a:defRPr/>
            </a:pPr>
            <a:r>
              <a:rPr lang="en-US" sz="2400" dirty="0" err="1">
                <a:latin typeface="Avenir Light" panose="020B0402020203020204" pitchFamily="34" charset="77"/>
                <a:ea typeface="ＭＳ Ｐゴシック" charset="-128"/>
                <a:cs typeface="ＭＳ Ｐゴシック" charset="-128"/>
              </a:rPr>
              <a:t>smilelinnn@gmail.com</a:t>
            </a:r>
            <a:endParaRPr lang="en-US" sz="2400" dirty="0">
              <a:latin typeface="Avenir Light" panose="020B0402020203020204" pitchFamily="34" charset="77"/>
              <a:ea typeface="ＭＳ Ｐゴシック" charset="-128"/>
              <a:cs typeface="ＭＳ Ｐゴシック" charset="-128"/>
            </a:endParaRPr>
          </a:p>
        </p:txBody>
      </p:sp>
    </p:spTree>
    <p:extLst>
      <p:ext uri="{BB962C8B-B14F-4D97-AF65-F5344CB8AC3E}">
        <p14:creationId xmlns:p14="http://schemas.microsoft.com/office/powerpoint/2010/main" val="3513500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3810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This talk</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2" name="TextBox 1">
            <a:extLst>
              <a:ext uri="{FF2B5EF4-FFF2-40B4-BE49-F238E27FC236}">
                <a16:creationId xmlns:a16="http://schemas.microsoft.com/office/drawing/2014/main" id="{ACC8E9A6-DC4B-5E27-5A91-F064DE7E76D3}"/>
              </a:ext>
            </a:extLst>
          </p:cNvPr>
          <p:cNvSpPr txBox="1"/>
          <p:nvPr/>
        </p:nvSpPr>
        <p:spPr>
          <a:xfrm>
            <a:off x="1447800" y="2044005"/>
            <a:ext cx="6459076"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latin typeface="Avenir Light" panose="020B0402020203020204" pitchFamily="34" charset="77"/>
              </a:rPr>
              <a:t>we suggest why this happens</a:t>
            </a:r>
          </a:p>
          <a:p>
            <a:pPr marL="457200" indent="-457200">
              <a:buFont typeface="Arial" panose="020B0604020202020204" pitchFamily="34" charset="0"/>
              <a:buChar char="•"/>
            </a:pPr>
            <a:endParaRPr lang="en-US" sz="1400" dirty="0">
              <a:latin typeface="Avenir Light" panose="020B0402020203020204" pitchFamily="34" charset="77"/>
            </a:endParaRPr>
          </a:p>
          <a:p>
            <a:pPr marL="457200" indent="-457200">
              <a:buFont typeface="Arial" panose="020B0604020202020204" pitchFamily="34" charset="0"/>
              <a:buChar char="•"/>
            </a:pPr>
            <a:r>
              <a:rPr lang="en-US" sz="2800" dirty="0">
                <a:latin typeface="Avenir Light" panose="020B0402020203020204" pitchFamily="34" charset="77"/>
              </a:rPr>
              <a:t>tools we can use to understand it</a:t>
            </a:r>
          </a:p>
          <a:p>
            <a:endParaRPr lang="en-US" sz="1400" dirty="0">
              <a:latin typeface="Avenir Light" panose="020B0402020203020204" pitchFamily="34" charset="77"/>
            </a:endParaRPr>
          </a:p>
          <a:p>
            <a:pPr marL="457200" indent="-457200">
              <a:buFont typeface="Arial" panose="020B0604020202020204" pitchFamily="34" charset="0"/>
              <a:buChar char="•"/>
            </a:pPr>
            <a:r>
              <a:rPr lang="en-US" sz="2800" dirty="0">
                <a:latin typeface="Avenir Light" panose="020B0402020203020204" pitchFamily="34" charset="77"/>
              </a:rPr>
              <a:t>visualizations to display those results</a:t>
            </a:r>
          </a:p>
        </p:txBody>
      </p:sp>
    </p:spTree>
    <p:extLst>
      <p:ext uri="{BB962C8B-B14F-4D97-AF65-F5344CB8AC3E}">
        <p14:creationId xmlns:p14="http://schemas.microsoft.com/office/powerpoint/2010/main" val="263669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3810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The Usual Picture</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pic>
        <p:nvPicPr>
          <p:cNvPr id="15" name="Picture 14">
            <a:extLst>
              <a:ext uri="{FF2B5EF4-FFF2-40B4-BE49-F238E27FC236}">
                <a16:creationId xmlns:a16="http://schemas.microsoft.com/office/drawing/2014/main" id="{B0F21CAA-E833-54F1-2CFB-D2742DA60D83}"/>
              </a:ext>
            </a:extLst>
          </p:cNvPr>
          <p:cNvPicPr>
            <a:picLocks noChangeAspect="1"/>
          </p:cNvPicPr>
          <p:nvPr/>
        </p:nvPicPr>
        <p:blipFill>
          <a:blip r:embed="rId3"/>
          <a:stretch>
            <a:fillRect/>
          </a:stretch>
        </p:blipFill>
        <p:spPr>
          <a:xfrm>
            <a:off x="2752601" y="2970491"/>
            <a:ext cx="5184647" cy="2880360"/>
          </a:xfrm>
          <a:prstGeom prst="rect">
            <a:avLst/>
          </a:prstGeom>
        </p:spPr>
      </p:pic>
      <p:sp>
        <p:nvSpPr>
          <p:cNvPr id="16" name="TextBox 15">
            <a:extLst>
              <a:ext uri="{FF2B5EF4-FFF2-40B4-BE49-F238E27FC236}">
                <a16:creationId xmlns:a16="http://schemas.microsoft.com/office/drawing/2014/main" id="{2CDC497E-05BE-A618-1AEC-DA53208677D6}"/>
              </a:ext>
            </a:extLst>
          </p:cNvPr>
          <p:cNvSpPr txBox="1"/>
          <p:nvPr/>
        </p:nvSpPr>
        <p:spPr>
          <a:xfrm>
            <a:off x="402853" y="1524000"/>
            <a:ext cx="5312147" cy="1015663"/>
          </a:xfrm>
          <a:prstGeom prst="rect">
            <a:avLst/>
          </a:prstGeom>
          <a:noFill/>
        </p:spPr>
        <p:txBody>
          <a:bodyPr wrap="square" rtlCol="0">
            <a:spAutoFit/>
          </a:bodyPr>
          <a:lstStyle/>
          <a:p>
            <a:r>
              <a:rPr lang="en-US" sz="2000" dirty="0">
                <a:latin typeface="Avenir Light" panose="020B0402020203020204" pitchFamily="34" charset="77"/>
              </a:rPr>
              <a:t>computation moves DOWNHIL</a:t>
            </a:r>
          </a:p>
          <a:p>
            <a:r>
              <a:rPr lang="en-US" sz="2000" dirty="0">
                <a:latin typeface="Avenir Light" panose="020B0402020203020204" pitchFamily="34" charset="77"/>
              </a:rPr>
              <a:t>Force = D (potential energy) / D (distance)</a:t>
            </a:r>
          </a:p>
          <a:p>
            <a:r>
              <a:rPr lang="en-US" sz="2000" dirty="0">
                <a:latin typeface="Avenir Light" panose="020B0402020203020204" pitchFamily="34" charset="77"/>
              </a:rPr>
              <a:t>slowly with lots of friction</a:t>
            </a:r>
          </a:p>
        </p:txBody>
      </p:sp>
    </p:spTree>
    <p:extLst>
      <p:ext uri="{BB962C8B-B14F-4D97-AF65-F5344CB8AC3E}">
        <p14:creationId xmlns:p14="http://schemas.microsoft.com/office/powerpoint/2010/main" val="3842534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What’s Wrong with this Picture?</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pic>
        <p:nvPicPr>
          <p:cNvPr id="15" name="Picture 14">
            <a:extLst>
              <a:ext uri="{FF2B5EF4-FFF2-40B4-BE49-F238E27FC236}">
                <a16:creationId xmlns:a16="http://schemas.microsoft.com/office/drawing/2014/main" id="{B0F21CAA-E833-54F1-2CFB-D2742DA60D83}"/>
              </a:ext>
            </a:extLst>
          </p:cNvPr>
          <p:cNvPicPr>
            <a:picLocks noChangeAspect="1"/>
          </p:cNvPicPr>
          <p:nvPr/>
        </p:nvPicPr>
        <p:blipFill>
          <a:blip r:embed="rId3"/>
          <a:stretch>
            <a:fillRect/>
          </a:stretch>
        </p:blipFill>
        <p:spPr>
          <a:xfrm>
            <a:off x="5943600" y="1033887"/>
            <a:ext cx="3038599" cy="1688111"/>
          </a:xfrm>
          <a:prstGeom prst="rect">
            <a:avLst/>
          </a:prstGeom>
        </p:spPr>
      </p:pic>
      <p:sp>
        <p:nvSpPr>
          <p:cNvPr id="16" name="TextBox 15">
            <a:extLst>
              <a:ext uri="{FF2B5EF4-FFF2-40B4-BE49-F238E27FC236}">
                <a16:creationId xmlns:a16="http://schemas.microsoft.com/office/drawing/2014/main" id="{2CDC497E-05BE-A618-1AEC-DA53208677D6}"/>
              </a:ext>
            </a:extLst>
          </p:cNvPr>
          <p:cNvSpPr txBox="1"/>
          <p:nvPr/>
        </p:nvSpPr>
        <p:spPr>
          <a:xfrm>
            <a:off x="166501" y="1139277"/>
            <a:ext cx="6086599" cy="1938992"/>
          </a:xfrm>
          <a:prstGeom prst="rect">
            <a:avLst/>
          </a:prstGeom>
          <a:noFill/>
        </p:spPr>
        <p:txBody>
          <a:bodyPr wrap="square" rtlCol="0">
            <a:spAutoFit/>
          </a:bodyPr>
          <a:lstStyle/>
          <a:p>
            <a:r>
              <a:rPr lang="en-US" sz="2000" dirty="0">
                <a:latin typeface="Avenir Light" panose="020B0402020203020204" pitchFamily="34" charset="77"/>
              </a:rPr>
              <a:t>These Classification Landscapes are</a:t>
            </a:r>
          </a:p>
          <a:p>
            <a:r>
              <a:rPr lang="en-US" sz="2000" dirty="0">
                <a:latin typeface="Avenir Light" panose="020B0402020203020204" pitchFamily="34" charset="77"/>
              </a:rPr>
              <a:t>NOT 2-dimensional surfaces.</a:t>
            </a:r>
          </a:p>
          <a:p>
            <a:r>
              <a:rPr lang="en-US" sz="2000" dirty="0">
                <a:latin typeface="Avenir Light" panose="020B0402020203020204" pitchFamily="34" charset="77"/>
              </a:rPr>
              <a:t>They have HUNDREDS or THOUSANDS of dimensions.</a:t>
            </a:r>
          </a:p>
          <a:p>
            <a:r>
              <a:rPr lang="en-US" sz="2000" dirty="0">
                <a:latin typeface="Avenir Light" panose="020B0402020203020204" pitchFamily="34" charset="77"/>
              </a:rPr>
              <a:t>Our experiences/intuitions about 2-D landscapes are NOT TRUE for hyperdimensional landscapes.</a:t>
            </a:r>
          </a:p>
        </p:txBody>
      </p:sp>
      <p:sp>
        <p:nvSpPr>
          <p:cNvPr id="2" name="TextBox 1">
            <a:extLst>
              <a:ext uri="{FF2B5EF4-FFF2-40B4-BE49-F238E27FC236}">
                <a16:creationId xmlns:a16="http://schemas.microsoft.com/office/drawing/2014/main" id="{2E65E407-3922-0D00-C5E9-C2EDB571E5B7}"/>
              </a:ext>
            </a:extLst>
          </p:cNvPr>
          <p:cNvSpPr txBox="1"/>
          <p:nvPr/>
        </p:nvSpPr>
        <p:spPr>
          <a:xfrm>
            <a:off x="228601" y="3200400"/>
            <a:ext cx="1752600" cy="400110"/>
          </a:xfrm>
          <a:prstGeom prst="rect">
            <a:avLst/>
          </a:prstGeom>
          <a:noFill/>
        </p:spPr>
        <p:txBody>
          <a:bodyPr wrap="square" rtlCol="0">
            <a:spAutoFit/>
          </a:bodyPr>
          <a:lstStyle/>
          <a:p>
            <a:r>
              <a:rPr lang="en-US" sz="2000" dirty="0">
                <a:latin typeface="Avenir Light" panose="020B0402020203020204" pitchFamily="34" charset="77"/>
              </a:rPr>
              <a:t>For example:</a:t>
            </a:r>
          </a:p>
        </p:txBody>
      </p:sp>
      <p:sp>
        <p:nvSpPr>
          <p:cNvPr id="4" name="TextBox 3">
            <a:extLst>
              <a:ext uri="{FF2B5EF4-FFF2-40B4-BE49-F238E27FC236}">
                <a16:creationId xmlns:a16="http://schemas.microsoft.com/office/drawing/2014/main" id="{B904EA7D-CAE0-9701-A537-83F9E0FA3B88}"/>
              </a:ext>
            </a:extLst>
          </p:cNvPr>
          <p:cNvSpPr txBox="1"/>
          <p:nvPr/>
        </p:nvSpPr>
        <p:spPr>
          <a:xfrm>
            <a:off x="533400" y="3677191"/>
            <a:ext cx="3200400" cy="1200329"/>
          </a:xfrm>
          <a:prstGeom prst="rect">
            <a:avLst/>
          </a:prstGeom>
          <a:noFill/>
        </p:spPr>
        <p:txBody>
          <a:bodyPr wrap="square" rtlCol="0">
            <a:spAutoFit/>
          </a:bodyPr>
          <a:lstStyle/>
          <a:p>
            <a:r>
              <a:rPr lang="en-US" b="1" dirty="0">
                <a:latin typeface="Avenir Heavy" panose="02000503020000020003" pitchFamily="2" charset="0"/>
              </a:rPr>
              <a:t>Random Walks in 1-D and 2-D always get back to where you started (“recurrent”).</a:t>
            </a:r>
          </a:p>
        </p:txBody>
      </p:sp>
      <p:sp>
        <p:nvSpPr>
          <p:cNvPr id="5" name="TextBox 4">
            <a:extLst>
              <a:ext uri="{FF2B5EF4-FFF2-40B4-BE49-F238E27FC236}">
                <a16:creationId xmlns:a16="http://schemas.microsoft.com/office/drawing/2014/main" id="{99A507E5-6191-ECF9-1F61-8C5DBDA70E69}"/>
              </a:ext>
            </a:extLst>
          </p:cNvPr>
          <p:cNvSpPr txBox="1"/>
          <p:nvPr/>
        </p:nvSpPr>
        <p:spPr>
          <a:xfrm>
            <a:off x="533400" y="5090888"/>
            <a:ext cx="3200400" cy="923330"/>
          </a:xfrm>
          <a:prstGeom prst="rect">
            <a:avLst/>
          </a:prstGeom>
          <a:noFill/>
        </p:spPr>
        <p:txBody>
          <a:bodyPr wrap="square" rtlCol="0">
            <a:spAutoFit/>
          </a:bodyPr>
          <a:lstStyle/>
          <a:p>
            <a:r>
              <a:rPr lang="en-US" b="1" dirty="0">
                <a:latin typeface="Avenir Heavy" panose="02000503020000020003" pitchFamily="2" charset="0"/>
              </a:rPr>
              <a:t>Random Walks in 3-D or higher NEVER get back to where you started.</a:t>
            </a:r>
          </a:p>
        </p:txBody>
      </p:sp>
      <p:sp>
        <p:nvSpPr>
          <p:cNvPr id="6" name="TextBox 5">
            <a:extLst>
              <a:ext uri="{FF2B5EF4-FFF2-40B4-BE49-F238E27FC236}">
                <a16:creationId xmlns:a16="http://schemas.microsoft.com/office/drawing/2014/main" id="{97A5332F-5CDB-DC15-A0C0-3DA689F98A97}"/>
              </a:ext>
            </a:extLst>
          </p:cNvPr>
          <p:cNvSpPr txBox="1"/>
          <p:nvPr/>
        </p:nvSpPr>
        <p:spPr>
          <a:xfrm>
            <a:off x="609600" y="6272267"/>
            <a:ext cx="3047999" cy="461665"/>
          </a:xfrm>
          <a:prstGeom prst="rect">
            <a:avLst/>
          </a:prstGeom>
          <a:noFill/>
        </p:spPr>
        <p:txBody>
          <a:bodyPr wrap="square" rtlCol="0">
            <a:spAutoFit/>
          </a:bodyPr>
          <a:lstStyle/>
          <a:p>
            <a:r>
              <a:rPr lang="en-US" sz="1200" dirty="0">
                <a:latin typeface="Avenir Book" panose="02000503020000020003" pitchFamily="2" charset="0"/>
              </a:rPr>
              <a:t>Doyle &amp; Snell 1984 Random Walks</a:t>
            </a:r>
          </a:p>
          <a:p>
            <a:r>
              <a:rPr lang="en-US" sz="1200" dirty="0">
                <a:latin typeface="Avenir Book" panose="02000503020000020003" pitchFamily="2" charset="0"/>
              </a:rPr>
              <a:t>and Electric Networks MAA</a:t>
            </a:r>
          </a:p>
        </p:txBody>
      </p:sp>
      <p:pic>
        <p:nvPicPr>
          <p:cNvPr id="7" name="Picture 6">
            <a:extLst>
              <a:ext uri="{FF2B5EF4-FFF2-40B4-BE49-F238E27FC236}">
                <a16:creationId xmlns:a16="http://schemas.microsoft.com/office/drawing/2014/main" id="{B68DAA9B-34FE-9A64-B0C1-CA72132D76E5}"/>
              </a:ext>
            </a:extLst>
          </p:cNvPr>
          <p:cNvPicPr>
            <a:picLocks noChangeAspect="1"/>
          </p:cNvPicPr>
          <p:nvPr/>
        </p:nvPicPr>
        <p:blipFill>
          <a:blip r:embed="rId4"/>
          <a:stretch>
            <a:fillRect/>
          </a:stretch>
        </p:blipFill>
        <p:spPr>
          <a:xfrm>
            <a:off x="4117898" y="3600510"/>
            <a:ext cx="4885083" cy="2536888"/>
          </a:xfrm>
          <a:prstGeom prst="rect">
            <a:avLst/>
          </a:prstGeom>
          <a:ln>
            <a:solidFill>
              <a:schemeClr val="tx1"/>
            </a:solidFill>
          </a:ln>
        </p:spPr>
      </p:pic>
      <p:sp>
        <p:nvSpPr>
          <p:cNvPr id="8" name="Rectangle 7">
            <a:extLst>
              <a:ext uri="{FF2B5EF4-FFF2-40B4-BE49-F238E27FC236}">
                <a16:creationId xmlns:a16="http://schemas.microsoft.com/office/drawing/2014/main" id="{329701C7-1555-FF2E-1606-FDC332230A58}"/>
              </a:ext>
            </a:extLst>
          </p:cNvPr>
          <p:cNvSpPr/>
          <p:nvPr/>
        </p:nvSpPr>
        <p:spPr bwMode="auto">
          <a:xfrm>
            <a:off x="282957" y="3600510"/>
            <a:ext cx="3572909" cy="258766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extBox 8">
            <a:extLst>
              <a:ext uri="{FF2B5EF4-FFF2-40B4-BE49-F238E27FC236}">
                <a16:creationId xmlns:a16="http://schemas.microsoft.com/office/drawing/2014/main" id="{2795A1F9-85BB-F936-91CE-88A8AF4A8612}"/>
              </a:ext>
            </a:extLst>
          </p:cNvPr>
          <p:cNvSpPr txBox="1"/>
          <p:nvPr/>
        </p:nvSpPr>
        <p:spPr>
          <a:xfrm>
            <a:off x="5181600" y="6272267"/>
            <a:ext cx="3047999" cy="461665"/>
          </a:xfrm>
          <a:prstGeom prst="rect">
            <a:avLst/>
          </a:prstGeom>
          <a:noFill/>
        </p:spPr>
        <p:txBody>
          <a:bodyPr wrap="square" rtlCol="0">
            <a:spAutoFit/>
          </a:bodyPr>
          <a:lstStyle/>
          <a:p>
            <a:r>
              <a:rPr lang="en-US" sz="1200" dirty="0">
                <a:latin typeface="Avenir Book" panose="02000503020000020003" pitchFamily="2" charset="0"/>
              </a:rPr>
              <a:t>https://</a:t>
            </a:r>
            <a:r>
              <a:rPr lang="en-US" sz="1200" dirty="0" err="1">
                <a:latin typeface="Avenir Book" panose="02000503020000020003" pitchFamily="2" charset="0"/>
              </a:rPr>
              <a:t>waitbutwhy.com</a:t>
            </a:r>
            <a:r>
              <a:rPr lang="en-US" sz="1200" dirty="0">
                <a:latin typeface="Avenir Book" panose="02000503020000020003" pitchFamily="2" charset="0"/>
              </a:rPr>
              <a:t>/2015/03/7-3-billion-people-one-building.html</a:t>
            </a:r>
          </a:p>
        </p:txBody>
      </p:sp>
    </p:spTree>
    <p:extLst>
      <p:ext uri="{BB962C8B-B14F-4D97-AF65-F5344CB8AC3E}">
        <p14:creationId xmlns:p14="http://schemas.microsoft.com/office/powerpoint/2010/main" val="4171081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So What Goes On in these HIGH-D spaces?</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16" name="TextBox 15">
            <a:extLst>
              <a:ext uri="{FF2B5EF4-FFF2-40B4-BE49-F238E27FC236}">
                <a16:creationId xmlns:a16="http://schemas.microsoft.com/office/drawing/2014/main" id="{2CDC497E-05BE-A618-1AEC-DA53208677D6}"/>
              </a:ext>
            </a:extLst>
          </p:cNvPr>
          <p:cNvSpPr txBox="1"/>
          <p:nvPr/>
        </p:nvSpPr>
        <p:spPr>
          <a:xfrm>
            <a:off x="166501" y="1139277"/>
            <a:ext cx="6086599" cy="1323439"/>
          </a:xfrm>
          <a:prstGeom prst="rect">
            <a:avLst/>
          </a:prstGeom>
          <a:noFill/>
        </p:spPr>
        <p:txBody>
          <a:bodyPr wrap="square" rtlCol="0">
            <a:spAutoFit/>
          </a:bodyPr>
          <a:lstStyle/>
          <a:p>
            <a:r>
              <a:rPr lang="en-US" sz="2000" dirty="0">
                <a:latin typeface="Avenir Light" panose="020B0402020203020204" pitchFamily="34" charset="77"/>
              </a:rPr>
              <a:t>Last few years very good work on the properties of the space in TRAINING networks.</a:t>
            </a:r>
          </a:p>
          <a:p>
            <a:r>
              <a:rPr lang="en-US" sz="2000" dirty="0">
                <a:latin typeface="Avenir Light" panose="020B0402020203020204" pitchFamily="34" charset="77"/>
              </a:rPr>
              <a:t>How do the connection weights </a:t>
            </a:r>
            <a:r>
              <a:rPr lang="en-US" sz="2000" dirty="0" err="1">
                <a:latin typeface="Avenir Light" panose="020B0402020203020204" pitchFamily="34" charset="77"/>
              </a:rPr>
              <a:t>w</a:t>
            </a:r>
            <a:r>
              <a:rPr lang="en-US" sz="2000" baseline="-25000" dirty="0" err="1">
                <a:latin typeface="Avenir Light" panose="020B0402020203020204" pitchFamily="34" charset="77"/>
              </a:rPr>
              <a:t>ij</a:t>
            </a:r>
            <a:r>
              <a:rPr lang="en-US" sz="2000" dirty="0">
                <a:latin typeface="Avenir Light" panose="020B0402020203020204" pitchFamily="34" charset="77"/>
              </a:rPr>
              <a:t> change as back propagation proceeds.</a:t>
            </a:r>
          </a:p>
        </p:txBody>
      </p:sp>
      <p:sp>
        <p:nvSpPr>
          <p:cNvPr id="10" name="TextBox 9">
            <a:extLst>
              <a:ext uri="{FF2B5EF4-FFF2-40B4-BE49-F238E27FC236}">
                <a16:creationId xmlns:a16="http://schemas.microsoft.com/office/drawing/2014/main" id="{5F4B0813-5E16-B356-E237-4C0589A7CC0B}"/>
              </a:ext>
            </a:extLst>
          </p:cNvPr>
          <p:cNvSpPr txBox="1"/>
          <p:nvPr/>
        </p:nvSpPr>
        <p:spPr>
          <a:xfrm>
            <a:off x="161800" y="4648200"/>
            <a:ext cx="7381999" cy="738664"/>
          </a:xfrm>
          <a:prstGeom prst="rect">
            <a:avLst/>
          </a:prstGeom>
          <a:noFill/>
        </p:spPr>
        <p:txBody>
          <a:bodyPr wrap="square" rtlCol="0">
            <a:spAutoFit/>
          </a:bodyPr>
          <a:lstStyle/>
          <a:p>
            <a:r>
              <a:rPr lang="en-US" sz="1400" dirty="0">
                <a:latin typeface="Avenir Light" panose="020B0402020203020204" pitchFamily="34" charset="77"/>
              </a:rPr>
              <a:t>J. Goodfellow, O. </a:t>
            </a:r>
            <a:r>
              <a:rPr lang="en-US" sz="1400" dirty="0" err="1">
                <a:latin typeface="Avenir Light" panose="020B0402020203020204" pitchFamily="34" charset="77"/>
              </a:rPr>
              <a:t>Vinyals</a:t>
            </a:r>
            <a:r>
              <a:rPr lang="en-US" sz="1400" dirty="0">
                <a:latin typeface="Avenir Light" panose="020B0402020203020204" pitchFamily="34" charset="77"/>
              </a:rPr>
              <a:t>, A. M. Saxe 2015</a:t>
            </a:r>
          </a:p>
          <a:p>
            <a:r>
              <a:rPr lang="en-US" sz="1400" dirty="0">
                <a:latin typeface="Avenir Light" panose="020B0402020203020204" pitchFamily="34" charset="77"/>
              </a:rPr>
              <a:t>Qualitative Characterizing Neural Network Optimization Problems.</a:t>
            </a:r>
          </a:p>
          <a:p>
            <a:r>
              <a:rPr lang="en-US" sz="1400" dirty="0">
                <a:latin typeface="Avenir Light" panose="020B0402020203020204" pitchFamily="34" charset="77"/>
              </a:rPr>
              <a:t>https://</a:t>
            </a:r>
            <a:r>
              <a:rPr lang="en-US" sz="1400" dirty="0" err="1">
                <a:latin typeface="Avenir Light" panose="020B0402020203020204" pitchFamily="34" charset="77"/>
              </a:rPr>
              <a:t>arxiv.org</a:t>
            </a:r>
            <a:r>
              <a:rPr lang="en-US" sz="1400" dirty="0">
                <a:latin typeface="Avenir Light" panose="020B0402020203020204" pitchFamily="34" charset="77"/>
              </a:rPr>
              <a:t>/abs/1412.6544</a:t>
            </a:r>
          </a:p>
        </p:txBody>
      </p:sp>
      <p:sp>
        <p:nvSpPr>
          <p:cNvPr id="11" name="TextBox 10">
            <a:extLst>
              <a:ext uri="{FF2B5EF4-FFF2-40B4-BE49-F238E27FC236}">
                <a16:creationId xmlns:a16="http://schemas.microsoft.com/office/drawing/2014/main" id="{342C30D5-FF34-C545-21E7-C37F40A4FBB3}"/>
              </a:ext>
            </a:extLst>
          </p:cNvPr>
          <p:cNvSpPr txBox="1"/>
          <p:nvPr/>
        </p:nvSpPr>
        <p:spPr>
          <a:xfrm>
            <a:off x="184312" y="6096000"/>
            <a:ext cx="6597488" cy="738664"/>
          </a:xfrm>
          <a:prstGeom prst="rect">
            <a:avLst/>
          </a:prstGeom>
          <a:noFill/>
        </p:spPr>
        <p:txBody>
          <a:bodyPr wrap="square" rtlCol="0">
            <a:spAutoFit/>
          </a:bodyPr>
          <a:lstStyle/>
          <a:p>
            <a:r>
              <a:rPr lang="en-US" sz="1400" dirty="0">
                <a:latin typeface="Avenir Light" panose="020B0402020203020204" pitchFamily="34" charset="77"/>
              </a:rPr>
              <a:t>H. Li et al. </a:t>
            </a:r>
            <a:r>
              <a:rPr lang="en-US" sz="1400" dirty="0" err="1">
                <a:latin typeface="Avenir Light" panose="020B0402020203020204" pitchFamily="34" charset="77"/>
              </a:rPr>
              <a:t>NeurIPS</a:t>
            </a:r>
            <a:r>
              <a:rPr lang="en-US" sz="1400" dirty="0">
                <a:latin typeface="Avenir Light" panose="020B0402020203020204" pitchFamily="34" charset="77"/>
              </a:rPr>
              <a:t> 2018</a:t>
            </a:r>
          </a:p>
          <a:p>
            <a:r>
              <a:rPr lang="en-US" sz="1400" dirty="0">
                <a:latin typeface="Avenir Light" panose="020B0402020203020204" pitchFamily="34" charset="77"/>
              </a:rPr>
              <a:t>Visualizing the Loss Landscape of Neural Nets</a:t>
            </a:r>
          </a:p>
          <a:p>
            <a:r>
              <a:rPr lang="en-US" sz="1400" dirty="0">
                <a:latin typeface="Avenir Light" panose="020B0402020203020204" pitchFamily="34" charset="77"/>
              </a:rPr>
              <a:t>https://</a:t>
            </a:r>
            <a:r>
              <a:rPr lang="en-US" sz="1400" dirty="0" err="1">
                <a:latin typeface="Avenir Light" panose="020B0402020203020204" pitchFamily="34" charset="77"/>
              </a:rPr>
              <a:t>arxiv.org</a:t>
            </a:r>
            <a:r>
              <a:rPr lang="en-US" sz="1400" dirty="0">
                <a:latin typeface="Avenir Light" panose="020B0402020203020204" pitchFamily="34" charset="77"/>
              </a:rPr>
              <a:t>/abs/1712.09913</a:t>
            </a:r>
          </a:p>
        </p:txBody>
      </p:sp>
      <p:sp>
        <p:nvSpPr>
          <p:cNvPr id="12" name="TextBox 11">
            <a:extLst>
              <a:ext uri="{FF2B5EF4-FFF2-40B4-BE49-F238E27FC236}">
                <a16:creationId xmlns:a16="http://schemas.microsoft.com/office/drawing/2014/main" id="{9E6DB627-511B-0A3F-636B-F8CC17C7444E}"/>
              </a:ext>
            </a:extLst>
          </p:cNvPr>
          <p:cNvSpPr txBox="1"/>
          <p:nvPr/>
        </p:nvSpPr>
        <p:spPr>
          <a:xfrm>
            <a:off x="168478" y="5372100"/>
            <a:ext cx="8365921" cy="738664"/>
          </a:xfrm>
          <a:prstGeom prst="rect">
            <a:avLst/>
          </a:prstGeom>
          <a:noFill/>
        </p:spPr>
        <p:txBody>
          <a:bodyPr wrap="square" rtlCol="0">
            <a:spAutoFit/>
          </a:bodyPr>
          <a:lstStyle/>
          <a:p>
            <a:r>
              <a:rPr lang="en-US" sz="1400" dirty="0">
                <a:latin typeface="Avenir Light" panose="020B0402020203020204" pitchFamily="34" charset="77"/>
              </a:rPr>
              <a:t>D. J. </a:t>
            </a:r>
            <a:r>
              <a:rPr lang="en-US" sz="1400" dirty="0" err="1">
                <a:latin typeface="Avenir Light" panose="020B0402020203020204" pitchFamily="34" charset="77"/>
              </a:rPr>
              <a:t>Im</a:t>
            </a:r>
            <a:r>
              <a:rPr lang="en-US" sz="1400" dirty="0">
                <a:latin typeface="Avenir Light" panose="020B0402020203020204" pitchFamily="34" charset="77"/>
              </a:rPr>
              <a:t>, M. Tao, K. Branson 2017</a:t>
            </a:r>
          </a:p>
          <a:p>
            <a:r>
              <a:rPr lang="en-US" sz="1400" dirty="0">
                <a:latin typeface="Avenir Light" panose="020B0402020203020204" pitchFamily="34" charset="77"/>
              </a:rPr>
              <a:t>An empirical analysis of the optimization of deep network loss surfaces</a:t>
            </a:r>
          </a:p>
          <a:p>
            <a:r>
              <a:rPr lang="en-US" sz="1400" dirty="0">
                <a:latin typeface="Avenir Light" panose="020B0402020203020204" pitchFamily="34" charset="77"/>
              </a:rPr>
              <a:t>https://</a:t>
            </a:r>
            <a:r>
              <a:rPr lang="en-US" sz="1400" dirty="0" err="1">
                <a:latin typeface="Avenir Light" panose="020B0402020203020204" pitchFamily="34" charset="77"/>
              </a:rPr>
              <a:t>arxiv.org</a:t>
            </a:r>
            <a:r>
              <a:rPr lang="en-US" sz="1400" dirty="0">
                <a:latin typeface="Avenir Light" panose="020B0402020203020204" pitchFamily="34" charset="77"/>
              </a:rPr>
              <a:t>/abs/1612.04010</a:t>
            </a:r>
          </a:p>
        </p:txBody>
      </p:sp>
      <p:sp>
        <p:nvSpPr>
          <p:cNvPr id="13" name="TextBox 12">
            <a:extLst>
              <a:ext uri="{FF2B5EF4-FFF2-40B4-BE49-F238E27FC236}">
                <a16:creationId xmlns:a16="http://schemas.microsoft.com/office/drawing/2014/main" id="{4BC0B4D1-695D-7912-52AE-8727F05590BD}"/>
              </a:ext>
            </a:extLst>
          </p:cNvPr>
          <p:cNvSpPr txBox="1"/>
          <p:nvPr/>
        </p:nvSpPr>
        <p:spPr>
          <a:xfrm>
            <a:off x="205094" y="2647517"/>
            <a:ext cx="7381999" cy="1815882"/>
          </a:xfrm>
          <a:prstGeom prst="rect">
            <a:avLst/>
          </a:prstGeom>
          <a:noFill/>
        </p:spPr>
        <p:txBody>
          <a:bodyPr wrap="square" rtlCol="0">
            <a:spAutoFit/>
          </a:bodyPr>
          <a:lstStyle/>
          <a:p>
            <a:r>
              <a:rPr lang="en-US" sz="1600" b="1" dirty="0">
                <a:solidFill>
                  <a:srgbClr val="000000"/>
                </a:solidFill>
                <a:effectLst/>
                <a:latin typeface="Avenir Heavy" panose="02000503020000020003" pitchFamily="2" charset="0"/>
              </a:rPr>
              <a:t>"the landscape is packed with a </a:t>
            </a:r>
            <a:r>
              <a:rPr lang="en-US" sz="1600" b="1" dirty="0" err="1">
                <a:solidFill>
                  <a:srgbClr val="000000"/>
                </a:solidFill>
                <a:effectLst/>
                <a:latin typeface="Avenir Heavy" panose="02000503020000020003" pitchFamily="2" charset="0"/>
              </a:rPr>
              <a:t>combinatorially</a:t>
            </a:r>
            <a:r>
              <a:rPr lang="en-US" sz="1600" b="1" dirty="0">
                <a:solidFill>
                  <a:srgbClr val="000000"/>
                </a:solidFill>
                <a:effectLst/>
                <a:latin typeface="Avenir Heavy" panose="02000503020000020003" pitchFamily="2" charset="0"/>
              </a:rPr>
              <a:t> large number of saddle points where the gradient is zero, and the surface curves up in most dimensions and curves down in the remainder. The analysis seems to show that saddle points with only a few downward curving directions are present in very large numbers, but almost all of them have very similar values of the objective function."</a:t>
            </a:r>
            <a:endParaRPr lang="en-US" sz="1600" b="1" dirty="0">
              <a:latin typeface="Avenir Heavy" panose="02000503020000020003" pitchFamily="2" charset="0"/>
            </a:endParaRPr>
          </a:p>
          <a:p>
            <a:r>
              <a:rPr lang="en-US" sz="1600" dirty="0">
                <a:latin typeface="Avenir Light" panose="020B0402020203020204" pitchFamily="34" charset="77"/>
              </a:rPr>
              <a:t>Y. </a:t>
            </a:r>
            <a:r>
              <a:rPr lang="en-US" sz="1600" dirty="0" err="1">
                <a:latin typeface="Avenir Light" panose="020B0402020203020204" pitchFamily="34" charset="77"/>
              </a:rPr>
              <a:t>LeCun</a:t>
            </a:r>
            <a:r>
              <a:rPr lang="en-US" sz="1600" dirty="0">
                <a:latin typeface="Avenir Light" panose="020B0402020203020204" pitchFamily="34" charset="77"/>
              </a:rPr>
              <a:t>, Y. </a:t>
            </a:r>
            <a:r>
              <a:rPr lang="en-US" sz="1600" dirty="0" err="1">
                <a:latin typeface="Avenir Light" panose="020B0402020203020204" pitchFamily="34" charset="77"/>
              </a:rPr>
              <a:t>Bengio</a:t>
            </a:r>
            <a:r>
              <a:rPr lang="en-US" sz="1600" dirty="0">
                <a:latin typeface="Avenir Light" panose="020B0402020203020204" pitchFamily="34" charset="77"/>
              </a:rPr>
              <a:t>, G Hinton. 2015. Nature 421:436-444. Deep Learning.</a:t>
            </a:r>
          </a:p>
        </p:txBody>
      </p:sp>
    </p:spTree>
    <p:extLst>
      <p:ext uri="{BB962C8B-B14F-4D97-AF65-F5344CB8AC3E}">
        <p14:creationId xmlns:p14="http://schemas.microsoft.com/office/powerpoint/2010/main" val="147849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What is </a:t>
            </a:r>
            <a:r>
              <a:rPr lang="en-US" sz="3200" b="1">
                <a:solidFill>
                  <a:srgbClr val="002060"/>
                </a:solidFill>
                <a:latin typeface="Avenir Heavy" panose="02000503020000020003" pitchFamily="2" charset="0"/>
              </a:rPr>
              <a:t>a saddle </a:t>
            </a:r>
            <a:r>
              <a:rPr lang="en-US" sz="3200" b="1" dirty="0">
                <a:solidFill>
                  <a:srgbClr val="002060"/>
                </a:solidFill>
                <a:latin typeface="Avenir Heavy" panose="02000503020000020003" pitchFamily="2" charset="0"/>
              </a:rPr>
              <a:t>point?</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pic>
        <p:nvPicPr>
          <p:cNvPr id="2" name="Picture 1">
            <a:extLst>
              <a:ext uri="{FF2B5EF4-FFF2-40B4-BE49-F238E27FC236}">
                <a16:creationId xmlns:a16="http://schemas.microsoft.com/office/drawing/2014/main" id="{B903F80F-F1F9-A86D-EF6B-F05A6BFBA98A}"/>
              </a:ext>
            </a:extLst>
          </p:cNvPr>
          <p:cNvPicPr>
            <a:picLocks noChangeAspect="1"/>
          </p:cNvPicPr>
          <p:nvPr/>
        </p:nvPicPr>
        <p:blipFill>
          <a:blip r:embed="rId3"/>
          <a:stretch>
            <a:fillRect/>
          </a:stretch>
        </p:blipFill>
        <p:spPr>
          <a:xfrm>
            <a:off x="292666" y="1253836"/>
            <a:ext cx="3898334" cy="3551645"/>
          </a:xfrm>
          <a:prstGeom prst="rect">
            <a:avLst/>
          </a:prstGeom>
        </p:spPr>
      </p:pic>
      <p:sp>
        <p:nvSpPr>
          <p:cNvPr id="4" name="TextBox 3">
            <a:extLst>
              <a:ext uri="{FF2B5EF4-FFF2-40B4-BE49-F238E27FC236}">
                <a16:creationId xmlns:a16="http://schemas.microsoft.com/office/drawing/2014/main" id="{E116F49A-DCF4-E81E-9CDD-8FB534A2BFE5}"/>
              </a:ext>
            </a:extLst>
          </p:cNvPr>
          <p:cNvSpPr txBox="1"/>
          <p:nvPr/>
        </p:nvSpPr>
        <p:spPr>
          <a:xfrm>
            <a:off x="1911265" y="1342694"/>
            <a:ext cx="1768946" cy="369332"/>
          </a:xfrm>
          <a:prstGeom prst="rect">
            <a:avLst/>
          </a:prstGeom>
          <a:noFill/>
        </p:spPr>
        <p:txBody>
          <a:bodyPr wrap="none" rtlCol="0">
            <a:spAutoFit/>
          </a:bodyPr>
          <a:lstStyle/>
          <a:p>
            <a:r>
              <a:rPr lang="en-US" dirty="0">
                <a:latin typeface="Avenir Light" panose="020B0402020203020204" pitchFamily="34" charset="77"/>
              </a:rPr>
              <a:t>attracting point</a:t>
            </a:r>
          </a:p>
        </p:txBody>
      </p:sp>
      <p:sp>
        <p:nvSpPr>
          <p:cNvPr id="5" name="TextBox 4">
            <a:extLst>
              <a:ext uri="{FF2B5EF4-FFF2-40B4-BE49-F238E27FC236}">
                <a16:creationId xmlns:a16="http://schemas.microsoft.com/office/drawing/2014/main" id="{F73E660A-CEF7-4D03-A517-14AF1CB94D7A}"/>
              </a:ext>
            </a:extLst>
          </p:cNvPr>
          <p:cNvSpPr txBox="1"/>
          <p:nvPr/>
        </p:nvSpPr>
        <p:spPr>
          <a:xfrm>
            <a:off x="1911265" y="3072994"/>
            <a:ext cx="1468928" cy="369332"/>
          </a:xfrm>
          <a:prstGeom prst="rect">
            <a:avLst/>
          </a:prstGeom>
          <a:noFill/>
        </p:spPr>
        <p:txBody>
          <a:bodyPr wrap="none" rtlCol="0">
            <a:spAutoFit/>
          </a:bodyPr>
          <a:lstStyle/>
          <a:p>
            <a:r>
              <a:rPr lang="en-US" dirty="0">
                <a:latin typeface="Avenir Light" panose="020B0402020203020204" pitchFamily="34" charset="77"/>
              </a:rPr>
              <a:t>saddle point</a:t>
            </a:r>
          </a:p>
        </p:txBody>
      </p:sp>
      <p:sp>
        <p:nvSpPr>
          <p:cNvPr id="7" name="TextBox 6">
            <a:extLst>
              <a:ext uri="{FF2B5EF4-FFF2-40B4-BE49-F238E27FC236}">
                <a16:creationId xmlns:a16="http://schemas.microsoft.com/office/drawing/2014/main" id="{740EAFB2-E86F-5102-9D69-A950064F0897}"/>
              </a:ext>
            </a:extLst>
          </p:cNvPr>
          <p:cNvSpPr txBox="1"/>
          <p:nvPr/>
        </p:nvSpPr>
        <p:spPr>
          <a:xfrm>
            <a:off x="76200" y="6320820"/>
            <a:ext cx="4572000" cy="307777"/>
          </a:xfrm>
          <a:prstGeom prst="rect">
            <a:avLst/>
          </a:prstGeom>
          <a:noFill/>
        </p:spPr>
        <p:txBody>
          <a:bodyPr wrap="square">
            <a:spAutoFit/>
          </a:bodyPr>
          <a:lstStyle/>
          <a:p>
            <a:r>
              <a:rPr lang="en-US" sz="1400" dirty="0" err="1">
                <a:latin typeface="Avenir Light" panose="020B0402020203020204" pitchFamily="34" charset="77"/>
              </a:rPr>
              <a:t>Liebovitch</a:t>
            </a:r>
            <a:r>
              <a:rPr lang="en-US" sz="1400" dirty="0">
                <a:latin typeface="Avenir Light" panose="020B0402020203020204" pitchFamily="34" charset="77"/>
              </a:rPr>
              <a:t> et al. 2008. </a:t>
            </a:r>
            <a:r>
              <a:rPr lang="en-US" sz="1400" dirty="0" err="1">
                <a:latin typeface="Avenir Light" panose="020B0402020203020204" pitchFamily="34" charset="77"/>
              </a:rPr>
              <a:t>Physica</a:t>
            </a:r>
            <a:r>
              <a:rPr lang="en-US" sz="1400" dirty="0">
                <a:latin typeface="Avenir Light" panose="020B0402020203020204" pitchFamily="34" charset="77"/>
              </a:rPr>
              <a:t> A 387 (2008) 6360–6378</a:t>
            </a:r>
          </a:p>
        </p:txBody>
      </p:sp>
      <p:sp>
        <p:nvSpPr>
          <p:cNvPr id="8" name="TextBox 7">
            <a:extLst>
              <a:ext uri="{FF2B5EF4-FFF2-40B4-BE49-F238E27FC236}">
                <a16:creationId xmlns:a16="http://schemas.microsoft.com/office/drawing/2014/main" id="{8967E2C7-E887-64F1-6FD0-88A80D029368}"/>
              </a:ext>
            </a:extLst>
          </p:cNvPr>
          <p:cNvSpPr txBox="1"/>
          <p:nvPr/>
        </p:nvSpPr>
        <p:spPr>
          <a:xfrm>
            <a:off x="5447152" y="1295400"/>
            <a:ext cx="1468928" cy="369332"/>
          </a:xfrm>
          <a:prstGeom prst="rect">
            <a:avLst/>
          </a:prstGeom>
          <a:noFill/>
        </p:spPr>
        <p:txBody>
          <a:bodyPr wrap="none" rtlCol="0">
            <a:spAutoFit/>
          </a:bodyPr>
          <a:lstStyle/>
          <a:p>
            <a:r>
              <a:rPr lang="en-US" dirty="0">
                <a:latin typeface="Avenir Light" panose="020B0402020203020204" pitchFamily="34" charset="77"/>
              </a:rPr>
              <a:t>saddle point</a:t>
            </a:r>
          </a:p>
        </p:txBody>
      </p:sp>
      <p:sp>
        <p:nvSpPr>
          <p:cNvPr id="9" name="Up Arrow 8">
            <a:extLst>
              <a:ext uri="{FF2B5EF4-FFF2-40B4-BE49-F238E27FC236}">
                <a16:creationId xmlns:a16="http://schemas.microsoft.com/office/drawing/2014/main" id="{D090C0D3-A384-2D95-54D0-5760100C5DB6}"/>
              </a:ext>
            </a:extLst>
          </p:cNvPr>
          <p:cNvSpPr/>
          <p:nvPr/>
        </p:nvSpPr>
        <p:spPr bwMode="auto">
          <a:xfrm>
            <a:off x="6101282" y="3429000"/>
            <a:ext cx="381000" cy="1226579"/>
          </a:xfrm>
          <a:prstGeom prst="up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 name="Up Arrow 9">
            <a:extLst>
              <a:ext uri="{FF2B5EF4-FFF2-40B4-BE49-F238E27FC236}">
                <a16:creationId xmlns:a16="http://schemas.microsoft.com/office/drawing/2014/main" id="{BBD982E4-45A0-F285-D952-72C6DF9E047C}"/>
              </a:ext>
            </a:extLst>
          </p:cNvPr>
          <p:cNvSpPr/>
          <p:nvPr/>
        </p:nvSpPr>
        <p:spPr bwMode="auto">
          <a:xfrm flipV="1">
            <a:off x="6101282" y="2062079"/>
            <a:ext cx="381000" cy="1226579"/>
          </a:xfrm>
          <a:prstGeom prst="upArrow">
            <a:avLst/>
          </a:prstGeom>
          <a:solidFill>
            <a:srgbClr val="92D050"/>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Up Arrow 10">
            <a:extLst>
              <a:ext uri="{FF2B5EF4-FFF2-40B4-BE49-F238E27FC236}">
                <a16:creationId xmlns:a16="http://schemas.microsoft.com/office/drawing/2014/main" id="{32B99C3C-16C4-58FF-1AA9-B7903EE2EF96}"/>
              </a:ext>
            </a:extLst>
          </p:cNvPr>
          <p:cNvSpPr/>
          <p:nvPr/>
        </p:nvSpPr>
        <p:spPr bwMode="auto">
          <a:xfrm rot="5400000">
            <a:off x="6945911" y="2739511"/>
            <a:ext cx="381000" cy="1226579"/>
          </a:xfrm>
          <a:prstGeom prst="up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Up Arrow 11">
            <a:extLst>
              <a:ext uri="{FF2B5EF4-FFF2-40B4-BE49-F238E27FC236}">
                <a16:creationId xmlns:a16="http://schemas.microsoft.com/office/drawing/2014/main" id="{2E01360F-2B87-BDD8-3670-76016C70A4FA}"/>
              </a:ext>
            </a:extLst>
          </p:cNvPr>
          <p:cNvSpPr/>
          <p:nvPr/>
        </p:nvSpPr>
        <p:spPr bwMode="auto">
          <a:xfrm rot="5400000" flipV="1">
            <a:off x="5256652" y="2745345"/>
            <a:ext cx="381000" cy="1226579"/>
          </a:xfrm>
          <a:prstGeom prst="upArrow">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140599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107721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Why are these hyperdimensional saddle</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points important?</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2" name="TextBox 1">
            <a:extLst>
              <a:ext uri="{FF2B5EF4-FFF2-40B4-BE49-F238E27FC236}">
                <a16:creationId xmlns:a16="http://schemas.microsoft.com/office/drawing/2014/main" id="{09086B3C-C13E-6068-EB3B-112DAE2DF0D1}"/>
              </a:ext>
            </a:extLst>
          </p:cNvPr>
          <p:cNvSpPr txBox="1"/>
          <p:nvPr/>
        </p:nvSpPr>
        <p:spPr>
          <a:xfrm>
            <a:off x="228617" y="1679796"/>
            <a:ext cx="5410184" cy="1477328"/>
          </a:xfrm>
          <a:prstGeom prst="rect">
            <a:avLst/>
          </a:prstGeom>
          <a:noFill/>
        </p:spPr>
        <p:txBody>
          <a:bodyPr wrap="square" rtlCol="0">
            <a:spAutoFit/>
          </a:bodyPr>
          <a:lstStyle/>
          <a:p>
            <a:r>
              <a:rPr lang="en-US" dirty="0">
                <a:latin typeface="Avenir Light" panose="020B0402020203020204" pitchFamily="34" charset="77"/>
              </a:rPr>
              <a:t>If we think of the classification landscape like this:</a:t>
            </a:r>
          </a:p>
          <a:p>
            <a:r>
              <a:rPr lang="en-US" dirty="0">
                <a:latin typeface="Avenir Light" panose="020B0402020203020204" pitchFamily="34" charset="77"/>
              </a:rPr>
              <a:t>we make the WRONG intuitive guess that if we miss the correct minimum by a little bit, then we’ll land in a NEARBY local minimum with sort-of the same classification answer,</a:t>
            </a:r>
          </a:p>
        </p:txBody>
      </p:sp>
      <p:pic>
        <p:nvPicPr>
          <p:cNvPr id="4" name="Picture 3">
            <a:extLst>
              <a:ext uri="{FF2B5EF4-FFF2-40B4-BE49-F238E27FC236}">
                <a16:creationId xmlns:a16="http://schemas.microsoft.com/office/drawing/2014/main" id="{646681EB-6D85-CA4E-76E0-8287946E3E9E}"/>
              </a:ext>
            </a:extLst>
          </p:cNvPr>
          <p:cNvPicPr>
            <a:picLocks noChangeAspect="1"/>
          </p:cNvPicPr>
          <p:nvPr/>
        </p:nvPicPr>
        <p:blipFill>
          <a:blip r:embed="rId3"/>
          <a:stretch>
            <a:fillRect/>
          </a:stretch>
        </p:blipFill>
        <p:spPr>
          <a:xfrm>
            <a:off x="5852044" y="1447800"/>
            <a:ext cx="3038599" cy="1688111"/>
          </a:xfrm>
          <a:prstGeom prst="rect">
            <a:avLst/>
          </a:prstGeom>
        </p:spPr>
      </p:pic>
      <p:sp>
        <p:nvSpPr>
          <p:cNvPr id="5" name="TextBox 4">
            <a:extLst>
              <a:ext uri="{FF2B5EF4-FFF2-40B4-BE49-F238E27FC236}">
                <a16:creationId xmlns:a16="http://schemas.microsoft.com/office/drawing/2014/main" id="{F8DC9AFA-9046-1F05-462D-AF6429CCE843}"/>
              </a:ext>
            </a:extLst>
          </p:cNvPr>
          <p:cNvSpPr txBox="1"/>
          <p:nvPr/>
        </p:nvSpPr>
        <p:spPr>
          <a:xfrm>
            <a:off x="252368" y="3700877"/>
            <a:ext cx="5410184" cy="2031325"/>
          </a:xfrm>
          <a:prstGeom prst="rect">
            <a:avLst/>
          </a:prstGeom>
          <a:noFill/>
        </p:spPr>
        <p:txBody>
          <a:bodyPr wrap="square" rtlCol="0">
            <a:spAutoFit/>
          </a:bodyPr>
          <a:lstStyle/>
          <a:p>
            <a:r>
              <a:rPr lang="en-US" dirty="0">
                <a:latin typeface="Avenir Light" panose="020B0402020203020204" pitchFamily="34" charset="77"/>
              </a:rPr>
              <a:t>BUT if we understand that the classification space is really HIGH DIMESIONAL, we know that:</a:t>
            </a:r>
          </a:p>
          <a:p>
            <a:pPr marL="285750" indent="-285750">
              <a:buFont typeface="Arial" panose="020B0604020202020204" pitchFamily="34" charset="0"/>
              <a:buChar char="•"/>
            </a:pPr>
            <a:r>
              <a:rPr lang="en-US" dirty="0">
                <a:latin typeface="Avenir Light" panose="020B0402020203020204" pitchFamily="34" charset="77"/>
              </a:rPr>
              <a:t>there’s a lot more “ROOM” up there</a:t>
            </a:r>
          </a:p>
          <a:p>
            <a:pPr marL="285750" indent="-285750">
              <a:buFont typeface="Arial" panose="020B0604020202020204" pitchFamily="34" charset="0"/>
              <a:buChar char="•"/>
            </a:pPr>
            <a:r>
              <a:rPr lang="en-US" dirty="0">
                <a:latin typeface="Avenir Light" panose="020B0402020203020204" pitchFamily="34" charset="77"/>
              </a:rPr>
              <a:t>most of the critical points are SADDLES</a:t>
            </a:r>
          </a:p>
          <a:p>
            <a:r>
              <a:rPr lang="en-US" dirty="0">
                <a:latin typeface="Avenir Light" panose="020B0402020203020204" pitchFamily="34" charset="77"/>
              </a:rPr>
              <a:t>this means we will BOUNCE around VERY FAR and wind up in a classification minimum VERY FAR away with a VERY DIFFERENT classification answer.</a:t>
            </a:r>
          </a:p>
        </p:txBody>
      </p:sp>
      <p:pic>
        <p:nvPicPr>
          <p:cNvPr id="6" name="Picture 5">
            <a:extLst>
              <a:ext uri="{FF2B5EF4-FFF2-40B4-BE49-F238E27FC236}">
                <a16:creationId xmlns:a16="http://schemas.microsoft.com/office/drawing/2014/main" id="{4219D94C-5205-1D18-0B1E-36AA3A9F5771}"/>
              </a:ext>
            </a:extLst>
          </p:cNvPr>
          <p:cNvPicPr>
            <a:picLocks noChangeAspect="1"/>
          </p:cNvPicPr>
          <p:nvPr/>
        </p:nvPicPr>
        <p:blipFill>
          <a:blip r:embed="rId4"/>
          <a:stretch>
            <a:fillRect/>
          </a:stretch>
        </p:blipFill>
        <p:spPr>
          <a:xfrm rot="1889396">
            <a:off x="7359468" y="3548166"/>
            <a:ext cx="1165516" cy="1029874"/>
          </a:xfrm>
          <a:prstGeom prst="rect">
            <a:avLst/>
          </a:prstGeom>
        </p:spPr>
      </p:pic>
      <p:pic>
        <p:nvPicPr>
          <p:cNvPr id="7" name="Picture 6">
            <a:extLst>
              <a:ext uri="{FF2B5EF4-FFF2-40B4-BE49-F238E27FC236}">
                <a16:creationId xmlns:a16="http://schemas.microsoft.com/office/drawing/2014/main" id="{48C08856-4EF7-DD81-E85C-B36C67EEEFE9}"/>
              </a:ext>
            </a:extLst>
          </p:cNvPr>
          <p:cNvPicPr>
            <a:picLocks noChangeAspect="1"/>
          </p:cNvPicPr>
          <p:nvPr/>
        </p:nvPicPr>
        <p:blipFill>
          <a:blip r:embed="rId4"/>
          <a:stretch>
            <a:fillRect/>
          </a:stretch>
        </p:blipFill>
        <p:spPr>
          <a:xfrm>
            <a:off x="6477000" y="3185940"/>
            <a:ext cx="1165516" cy="1029874"/>
          </a:xfrm>
          <a:prstGeom prst="rect">
            <a:avLst/>
          </a:prstGeom>
        </p:spPr>
      </p:pic>
      <p:pic>
        <p:nvPicPr>
          <p:cNvPr id="8" name="Picture 7">
            <a:extLst>
              <a:ext uri="{FF2B5EF4-FFF2-40B4-BE49-F238E27FC236}">
                <a16:creationId xmlns:a16="http://schemas.microsoft.com/office/drawing/2014/main" id="{F5378D83-001D-3A08-7E7F-5A363DDCE6B0}"/>
              </a:ext>
            </a:extLst>
          </p:cNvPr>
          <p:cNvPicPr>
            <a:picLocks noChangeAspect="1"/>
          </p:cNvPicPr>
          <p:nvPr/>
        </p:nvPicPr>
        <p:blipFill>
          <a:blip r:embed="rId4"/>
          <a:stretch>
            <a:fillRect/>
          </a:stretch>
        </p:blipFill>
        <p:spPr>
          <a:xfrm rot="18849925">
            <a:off x="5831450" y="3834534"/>
            <a:ext cx="1165516" cy="1029874"/>
          </a:xfrm>
          <a:prstGeom prst="rect">
            <a:avLst/>
          </a:prstGeom>
        </p:spPr>
      </p:pic>
      <p:pic>
        <p:nvPicPr>
          <p:cNvPr id="9" name="Picture 8">
            <a:extLst>
              <a:ext uri="{FF2B5EF4-FFF2-40B4-BE49-F238E27FC236}">
                <a16:creationId xmlns:a16="http://schemas.microsoft.com/office/drawing/2014/main" id="{1B75AF00-DA4E-8264-B750-3882C1C1D890}"/>
              </a:ext>
            </a:extLst>
          </p:cNvPr>
          <p:cNvPicPr>
            <a:picLocks noChangeAspect="1"/>
          </p:cNvPicPr>
          <p:nvPr/>
        </p:nvPicPr>
        <p:blipFill>
          <a:blip r:embed="rId4"/>
          <a:stretch>
            <a:fillRect/>
          </a:stretch>
        </p:blipFill>
        <p:spPr>
          <a:xfrm rot="21182601">
            <a:off x="6850668" y="4250256"/>
            <a:ext cx="1165516" cy="1029874"/>
          </a:xfrm>
          <a:prstGeom prst="rect">
            <a:avLst/>
          </a:prstGeom>
        </p:spPr>
      </p:pic>
      <p:pic>
        <p:nvPicPr>
          <p:cNvPr id="10" name="Picture 9">
            <a:extLst>
              <a:ext uri="{FF2B5EF4-FFF2-40B4-BE49-F238E27FC236}">
                <a16:creationId xmlns:a16="http://schemas.microsoft.com/office/drawing/2014/main" id="{31C00A5D-AE0B-DA4C-A6B9-699C86515AE5}"/>
              </a:ext>
            </a:extLst>
          </p:cNvPr>
          <p:cNvPicPr>
            <a:picLocks noChangeAspect="1"/>
          </p:cNvPicPr>
          <p:nvPr/>
        </p:nvPicPr>
        <p:blipFill>
          <a:blip r:embed="rId4"/>
          <a:stretch>
            <a:fillRect/>
          </a:stretch>
        </p:blipFill>
        <p:spPr>
          <a:xfrm>
            <a:off x="7733136" y="4475358"/>
            <a:ext cx="1165516" cy="1029874"/>
          </a:xfrm>
          <a:prstGeom prst="rect">
            <a:avLst/>
          </a:prstGeom>
        </p:spPr>
      </p:pic>
    </p:spTree>
    <p:extLst>
      <p:ext uri="{BB962C8B-B14F-4D97-AF65-F5344CB8AC3E}">
        <p14:creationId xmlns:p14="http://schemas.microsoft.com/office/powerpoint/2010/main" val="255841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323738-9978-6F4B-BB10-B693381FD74A}"/>
              </a:ext>
            </a:extLst>
          </p:cNvPr>
          <p:cNvSpPr txBox="1"/>
          <p:nvPr/>
        </p:nvSpPr>
        <p:spPr>
          <a:xfrm>
            <a:off x="76200" y="228600"/>
            <a:ext cx="9067800"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b="1" dirty="0">
                <a:solidFill>
                  <a:srgbClr val="002060"/>
                </a:solidFill>
                <a:latin typeface="Avenir Heavy" panose="02000503020000020003" pitchFamily="2" charset="0"/>
              </a:rPr>
              <a:t>Strategy</a:t>
            </a:r>
            <a:endParaRPr kumimoji="0" lang="en-US" sz="3200" b="1" i="0" u="none" strike="noStrike" kern="1200" cap="none" spc="0" normalizeH="0" baseline="0" noProof="0" dirty="0">
              <a:ln>
                <a:noFill/>
              </a:ln>
              <a:solidFill>
                <a:srgbClr val="002060"/>
              </a:solidFill>
              <a:effectLst/>
              <a:uLnTx/>
              <a:uFillTx/>
              <a:latin typeface="Avenir Heavy" panose="02000503020000020003" pitchFamily="2" charset="0"/>
              <a:ea typeface="ＭＳ Ｐゴシック" charset="0"/>
            </a:endParaRPr>
          </a:p>
        </p:txBody>
      </p:sp>
      <p:sp>
        <p:nvSpPr>
          <p:cNvPr id="11" name="TextBox 10">
            <a:extLst>
              <a:ext uri="{FF2B5EF4-FFF2-40B4-BE49-F238E27FC236}">
                <a16:creationId xmlns:a16="http://schemas.microsoft.com/office/drawing/2014/main" id="{A024C636-334F-C2C7-EC87-53378CA8B6F9}"/>
              </a:ext>
            </a:extLst>
          </p:cNvPr>
          <p:cNvSpPr txBox="1"/>
          <p:nvPr/>
        </p:nvSpPr>
        <p:spPr>
          <a:xfrm>
            <a:off x="342900" y="997089"/>
            <a:ext cx="8534400" cy="5632311"/>
          </a:xfrm>
          <a:prstGeom prst="rect">
            <a:avLst/>
          </a:prstGeom>
          <a:noFill/>
          <a:ln w="12700">
            <a:solidFill>
              <a:schemeClr val="tx1"/>
            </a:solidFill>
          </a:ln>
        </p:spPr>
        <p:txBody>
          <a:bodyPr wrap="square" rtlCol="0">
            <a:spAutoFit/>
          </a:bodyPr>
          <a:lstStyle/>
          <a:p>
            <a:r>
              <a:rPr lang="en-US" sz="2000" dirty="0">
                <a:latin typeface="Avenir Light" panose="020B0402020203020204" pitchFamily="34" charset="77"/>
              </a:rPr>
              <a:t>STUDYING</a:t>
            </a:r>
          </a:p>
          <a:p>
            <a:r>
              <a:rPr lang="en-US" sz="2000" b="1" dirty="0">
                <a:latin typeface="Avenir Heavy" panose="02000503020000020003" pitchFamily="2" charset="0"/>
              </a:rPr>
              <a:t>CLASSIFICATION LANDSCAPE of a TRAINED NETWORK</a:t>
            </a:r>
          </a:p>
          <a:p>
            <a:pPr marL="285750" indent="-285750">
              <a:buFont typeface="Arial" panose="020B0604020202020204" pitchFamily="34" charset="0"/>
              <a:buChar char="•"/>
            </a:pPr>
            <a:r>
              <a:rPr lang="en-US" sz="2000" dirty="0">
                <a:latin typeface="Avenir Light" panose="020B0402020203020204" pitchFamily="34" charset="77"/>
              </a:rPr>
              <a:t>NOT the ”LOSS” landscape during backpropagation training</a:t>
            </a:r>
          </a:p>
          <a:p>
            <a:pPr marL="285750" indent="-285750">
              <a:buFont typeface="Arial" panose="020B0604020202020204" pitchFamily="34" charset="0"/>
              <a:buChar char="•"/>
            </a:pPr>
            <a:r>
              <a:rPr lang="en-US" sz="2000" dirty="0">
                <a:latin typeface="Avenir Light" panose="020B0402020203020204" pitchFamily="34" charset="77"/>
              </a:rPr>
              <a:t>NOT the “LOSS” landscape averaged over all the correct classifications</a:t>
            </a:r>
          </a:p>
          <a:p>
            <a:pPr marL="285750" indent="-285750">
              <a:buFont typeface="Arial" panose="020B0604020202020204" pitchFamily="34" charset="0"/>
              <a:buChar char="•"/>
            </a:pPr>
            <a:endParaRPr lang="en-US" sz="2000" dirty="0">
              <a:latin typeface="Avenir Light" panose="020B0402020203020204" pitchFamily="34" charset="77"/>
            </a:endParaRPr>
          </a:p>
          <a:p>
            <a:r>
              <a:rPr lang="en-US" sz="2000" dirty="0">
                <a:latin typeface="Avenir Light" panose="020B0402020203020204" pitchFamily="34" charset="77"/>
              </a:rPr>
              <a:t>ASKING</a:t>
            </a:r>
          </a:p>
          <a:p>
            <a:r>
              <a:rPr lang="en-US" sz="2000" b="1" dirty="0">
                <a:latin typeface="Avenir Heavy" panose="02000503020000020003" pitchFamily="2" charset="0"/>
              </a:rPr>
              <a:t>Do SMALL continuous changes in the INPUTS lead to SMALL continuous changes in the OUTPUT classifications.</a:t>
            </a:r>
          </a:p>
          <a:p>
            <a:endParaRPr lang="en-US" sz="2000" dirty="0">
              <a:latin typeface="Avenir Light" panose="020B0402020203020204" pitchFamily="34" charset="77"/>
            </a:endParaRPr>
          </a:p>
          <a:p>
            <a:r>
              <a:rPr lang="en-US" sz="2000" dirty="0">
                <a:latin typeface="Avenir Light" panose="020B0402020203020204" pitchFamily="34" charset="77"/>
              </a:rPr>
              <a:t>DO THIS BY</a:t>
            </a:r>
          </a:p>
          <a:p>
            <a:r>
              <a:rPr lang="en-US" sz="2000" dirty="0">
                <a:latin typeface="Avenir Light" panose="020B0402020203020204" pitchFamily="34" charset="77"/>
              </a:rPr>
              <a:t>-</a:t>
            </a:r>
            <a:r>
              <a:rPr lang="en-US" sz="2000" b="1" dirty="0">
                <a:latin typeface="Avenir Heavy" panose="02000503020000020003" pitchFamily="2" charset="0"/>
              </a:rPr>
              <a:t>constructing nearby inputs</a:t>
            </a:r>
            <a:r>
              <a:rPr lang="en-US" sz="2000" dirty="0">
                <a:latin typeface="Avenir Light" panose="020B0402020203020204" pitchFamily="34" charset="77"/>
              </a:rPr>
              <a:t> (by interpolation)</a:t>
            </a:r>
          </a:p>
          <a:p>
            <a:r>
              <a:rPr lang="en-US" sz="2000" dirty="0">
                <a:latin typeface="Avenir Light" panose="020B0402020203020204" pitchFamily="34" charset="77"/>
              </a:rPr>
              <a:t>-</a:t>
            </a:r>
            <a:r>
              <a:rPr lang="en-US" sz="2000" b="1" dirty="0">
                <a:latin typeface="Avenir Heavy" panose="02000503020000020003" pitchFamily="2" charset="0"/>
              </a:rPr>
              <a:t>SMOOTH or ABRUPT changes </a:t>
            </a:r>
            <a:r>
              <a:rPr lang="en-US" sz="2000" dirty="0">
                <a:latin typeface="Avenir Light" panose="020B0402020203020204" pitchFamily="34" charset="77"/>
              </a:rPr>
              <a:t>in the classification.</a:t>
            </a:r>
          </a:p>
          <a:p>
            <a:endParaRPr lang="en-US" sz="2000" dirty="0">
              <a:latin typeface="Avenir Light" panose="020B0402020203020204" pitchFamily="34" charset="77"/>
            </a:endParaRPr>
          </a:p>
          <a:p>
            <a:r>
              <a:rPr lang="en-US" sz="2000" dirty="0">
                <a:latin typeface="Avenir Light" panose="020B0402020203020204" pitchFamily="34" charset="77"/>
              </a:rPr>
              <a:t>NOT able to directly observe the hyperdimensional structure</a:t>
            </a:r>
          </a:p>
          <a:p>
            <a:r>
              <a:rPr lang="en-US" sz="2000" dirty="0">
                <a:latin typeface="Avenir Light" panose="020B0402020203020204" pitchFamily="34" charset="77"/>
              </a:rPr>
              <a:t>-small, local, neighborhood changes in </a:t>
            </a:r>
            <a:r>
              <a:rPr lang="en-US" sz="2000" b="1" dirty="0">
                <a:latin typeface="Avenir Heavy" panose="02000503020000020003" pitchFamily="2" charset="0"/>
              </a:rPr>
              <a:t>1-D and 2-D SLICES</a:t>
            </a:r>
            <a:r>
              <a:rPr lang="en-US" sz="2000" dirty="0">
                <a:latin typeface="Avenir Light" panose="020B0402020203020204" pitchFamily="34" charset="77"/>
              </a:rPr>
              <a:t> through the hyperdimensional structure</a:t>
            </a:r>
          </a:p>
          <a:p>
            <a:endParaRPr lang="en-US" sz="2000" dirty="0">
              <a:latin typeface="Avenir Light" panose="020B0402020203020204" pitchFamily="34" charset="77"/>
            </a:endParaRPr>
          </a:p>
          <a:p>
            <a:r>
              <a:rPr lang="en-US" sz="2000" dirty="0">
                <a:latin typeface="Avenir Light" panose="020B0402020203020204" pitchFamily="34" charset="77"/>
              </a:rPr>
              <a:t>PRESENTING these results with some novel </a:t>
            </a:r>
            <a:r>
              <a:rPr lang="en-US" sz="2000" dirty="0" err="1">
                <a:latin typeface="Avenir Light" panose="020B0402020203020204" pitchFamily="34" charset="77"/>
              </a:rPr>
              <a:t>vizualisations</a:t>
            </a:r>
            <a:endParaRPr lang="en-US" sz="2000" dirty="0">
              <a:latin typeface="Avenir Light" panose="020B0402020203020204" pitchFamily="34" charset="77"/>
            </a:endParaRPr>
          </a:p>
        </p:txBody>
      </p:sp>
    </p:spTree>
    <p:extLst>
      <p:ext uri="{BB962C8B-B14F-4D97-AF65-F5344CB8AC3E}">
        <p14:creationId xmlns:p14="http://schemas.microsoft.com/office/powerpoint/2010/main" val="38302619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MERGEFILE" val="C:\Documents and Settings\Administrator\My Documents\47359 Image presentation\30_Images_in_PPT.xls"/>
</p:tagLst>
</file>

<file path=ppt/theme/theme1.xml><?xml version="1.0" encoding="utf-8"?>
<a:theme xmlns:a="http://schemas.openxmlformats.org/drawingml/2006/main" name="1_Blank Presentation">
  <a:themeElements>
    <a:clrScheme name="Custom 2">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000000"/>
      </a:hlink>
      <a:folHlink>
        <a:srgbClr val="FF92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Custom 5">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3">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FF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Image_presentation</Template>
  <TotalTime>6388</TotalTime>
  <Words>1344</Words>
  <Application>Microsoft Office PowerPoint</Application>
  <PresentationFormat>On-screen Show (4:3)</PresentationFormat>
  <Paragraphs>199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Avenir Book</vt:lpstr>
      <vt:lpstr>Avenir Heavy</vt:lpstr>
      <vt:lpstr>Avenir Heavy Oblique</vt:lpstr>
      <vt:lpstr>Avenir Light</vt:lpstr>
      <vt:lpstr>Helvetica</vt:lpstr>
      <vt:lpstr>1_Blank Presentation</vt:lpstr>
      <vt:lpstr>2_Blank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GEX,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PIC:image</dc:title>
  <dc:creator>GEX, Inc.</dc:creator>
  <cp:lastModifiedBy>William Powers</cp:lastModifiedBy>
  <cp:revision>2168</cp:revision>
  <cp:lastPrinted>2015-08-05T15:22:06Z</cp:lastPrinted>
  <dcterms:created xsi:type="dcterms:W3CDTF">2011-02-25T14:15:49Z</dcterms:created>
  <dcterms:modified xsi:type="dcterms:W3CDTF">2023-12-15T13:54:09Z</dcterms:modified>
</cp:coreProperties>
</file>